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400" r:id="rId3"/>
    <p:sldId id="463" r:id="rId4"/>
    <p:sldId id="464" r:id="rId5"/>
    <p:sldId id="465" r:id="rId6"/>
    <p:sldId id="472" r:id="rId7"/>
    <p:sldId id="466" r:id="rId8"/>
    <p:sldId id="467" r:id="rId9"/>
    <p:sldId id="468" r:id="rId10"/>
    <p:sldId id="473" r:id="rId11"/>
    <p:sldId id="469" r:id="rId12"/>
    <p:sldId id="470" r:id="rId13"/>
    <p:sldId id="471" r:id="rId14"/>
    <p:sldId id="474" r:id="rId15"/>
    <p:sldId id="475" r:id="rId16"/>
    <p:sldId id="476" r:id="rId17"/>
    <p:sldId id="477" r:id="rId18"/>
    <p:sldId id="479" r:id="rId19"/>
    <p:sldId id="484" r:id="rId20"/>
    <p:sldId id="480" r:id="rId21"/>
    <p:sldId id="478" r:id="rId22"/>
    <p:sldId id="481" r:id="rId23"/>
    <p:sldId id="482" r:id="rId24"/>
    <p:sldId id="483" r:id="rId25"/>
  </p:sldIdLst>
  <p:sldSz cx="12192000" cy="6858000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57"/>
    <a:srgbClr val="FFFF00"/>
    <a:srgbClr val="08A3B8"/>
    <a:srgbClr val="059DC7"/>
    <a:srgbClr val="FFFFD5"/>
    <a:srgbClr val="FFFFCC"/>
    <a:srgbClr val="55A8DB"/>
    <a:srgbClr val="76BE02"/>
    <a:srgbClr val="00B050"/>
    <a:srgbClr val="7AC8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48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9934CB4A-0D5C-40A0-A67C-90EC15470894}" type="datetimeFigureOut">
              <a:rPr lang="de-DE" smtClean="0"/>
              <a:t>16.09.2019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9"/>
            <a:ext cx="5438775" cy="3908425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2975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8B4967D9-BD5E-40A9-B151-2300AC0E804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043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46D9-D3AB-4F0C-9483-46596DA25229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04473" y="4547211"/>
            <a:ext cx="2238687" cy="1991003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582784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97729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47886-C705-43B2-B14C-88FAE06ECF50}" type="datetime1">
              <a:rPr lang="de-DE" smtClean="0"/>
              <a:t>16.09.2019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5059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03F15-97BB-42DB-96A4-6B959FD1724D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33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2642-EA2B-407C-A766-BC9693794ADE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81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A19A4-7DB8-43E3-B582-5BF13253422C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2409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336" y="170982"/>
            <a:ext cx="1441231" cy="55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1228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6B752-9759-46D8-9612-FB77EA2D7C1D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366" y="218956"/>
            <a:ext cx="4267796" cy="571580"/>
          </a:xfrm>
          <a:prstGeom prst="rect">
            <a:avLst/>
          </a:prstGeom>
        </p:spPr>
      </p:pic>
      <p:cxnSp>
        <p:nvCxnSpPr>
          <p:cNvPr id="8" name="Gerader Verbinder 7"/>
          <p:cNvCxnSpPr/>
          <p:nvPr userDrawn="1"/>
        </p:nvCxnSpPr>
        <p:spPr>
          <a:xfrm>
            <a:off x="389965" y="83425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54925" y="6484048"/>
            <a:ext cx="1895740" cy="133369"/>
          </a:xfrm>
          <a:prstGeom prst="rect">
            <a:avLst/>
          </a:prstGeom>
        </p:spPr>
      </p:pic>
      <p:cxnSp>
        <p:nvCxnSpPr>
          <p:cNvPr id="12" name="Gerader Verbinder 11"/>
          <p:cNvCxnSpPr/>
          <p:nvPr userDrawn="1"/>
        </p:nvCxnSpPr>
        <p:spPr>
          <a:xfrm>
            <a:off x="396061" y="6381616"/>
            <a:ext cx="11420217" cy="1344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5031" y="6496890"/>
            <a:ext cx="4553585" cy="14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6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1AE2A-F690-4212-B559-B13C552BD050}" type="datetime1">
              <a:rPr lang="de-DE" smtClean="0"/>
              <a:t>16.09.2019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091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4148-489A-493A-9C24-CA051245017B}" type="datetime1">
              <a:rPr lang="de-DE" smtClean="0"/>
              <a:t>16.09.2019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38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8E24-97F8-4481-BA48-CBA09B394307}" type="datetime1">
              <a:rPr lang="de-DE" smtClean="0"/>
              <a:t>16.09.2019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B842B-201E-40DB-AAAD-DF4A698A1E17}" type="datetime1">
              <a:rPr lang="de-DE" smtClean="0"/>
              <a:t>16.09.2019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76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276-7D22-4280-8342-9680AB0C7DC0}" type="datetime1">
              <a:rPr lang="de-DE" smtClean="0"/>
              <a:t>16.09.2019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2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070F2-4316-4215-A0F7-F173D2CEBE01}" type="datetime1">
              <a:rPr lang="de-DE" smtClean="0"/>
              <a:t>16.09.2019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D70AA-D621-4811-80F0-24E4CE60C2B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08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/>
          <p:cNvCxnSpPr/>
          <p:nvPr/>
        </p:nvCxnSpPr>
        <p:spPr>
          <a:xfrm>
            <a:off x="376518" y="10354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550798" y="1123744"/>
            <a:ext cx="87250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/>
              <a:t>Overview of the requirements of ILAC-G24/OIML D 10 "Guidelines for the determination of recalibration intervals of measuring equipment used in testing laboratories" </a:t>
            </a:r>
            <a:r>
              <a:rPr lang="de-DE" sz="2400" b="1" dirty="0"/>
              <a:t> </a:t>
            </a:r>
            <a:r>
              <a:rPr lang="de-DE" sz="3200" b="1" dirty="0"/>
              <a:t/>
            </a:r>
            <a:br>
              <a:rPr lang="de-DE" sz="3200" b="1" dirty="0"/>
            </a:br>
            <a:endParaRPr lang="de-DE" sz="3200" b="1" dirty="0">
              <a:solidFill>
                <a:srgbClr val="00B0F0"/>
              </a:solidFill>
            </a:endParaRPr>
          </a:p>
          <a:p>
            <a:pPr lvl="0"/>
            <a:r>
              <a:rPr lang="ru-RU" sz="2400" dirty="0">
                <a:solidFill>
                  <a:srgbClr val="00B0F0"/>
                </a:solidFill>
              </a:rPr>
              <a:t>Обзор требований ILAC-G24 / OIML D 10 «Руководство по </a:t>
            </a:r>
            <a:r>
              <a:rPr lang="ru-RU" sz="2400" dirty="0" smtClean="0">
                <a:solidFill>
                  <a:srgbClr val="00B0F0"/>
                </a:solidFill>
              </a:rPr>
              <a:t>определению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ru-RU" sz="2400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dirty="0" smtClean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B0F0"/>
                </a:solidFill>
              </a:rPr>
              <a:t>интервалов </a:t>
            </a:r>
            <a:r>
              <a:rPr lang="ru-RU" sz="2400" dirty="0" smtClean="0">
                <a:solidFill>
                  <a:srgbClr val="00B0F0"/>
                </a:solidFill>
              </a:rPr>
              <a:t>измерительного </a:t>
            </a:r>
            <a:r>
              <a:rPr lang="ru-RU" sz="2400" dirty="0">
                <a:solidFill>
                  <a:srgbClr val="00B0F0"/>
                </a:solidFill>
              </a:rPr>
              <a:t>оборудования, используемого в испытательных лабораториях»</a:t>
            </a:r>
            <a:r>
              <a:rPr lang="de-DE" sz="2400" dirty="0">
                <a:solidFill>
                  <a:srgbClr val="00B0F0"/>
                </a:solidFill>
              </a:rPr>
              <a:t/>
            </a:r>
            <a:br>
              <a:rPr lang="de-DE" sz="2400" dirty="0">
                <a:solidFill>
                  <a:srgbClr val="00B0F0"/>
                </a:solidFill>
              </a:rPr>
            </a:br>
            <a:endParaRPr lang="de-DE" sz="2400" b="1" dirty="0">
              <a:solidFill>
                <a:srgbClr val="00B0F0"/>
              </a:solidFill>
            </a:endParaRPr>
          </a:p>
          <a:p>
            <a:pPr lvl="0"/>
            <a:r>
              <a:rPr lang="de-DE" sz="2000" b="1" dirty="0"/>
              <a:t>Peter Ulbig</a:t>
            </a:r>
            <a:br>
              <a:rPr lang="de-DE" sz="2000" b="1" dirty="0"/>
            </a:b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  <a:p>
            <a:r>
              <a:rPr lang="de-DE" sz="2000" dirty="0"/>
              <a:t>COOMET Seminar on </a:t>
            </a:r>
            <a:r>
              <a:rPr lang="de-DE" sz="2000" dirty="0" err="1"/>
              <a:t>verification</a:t>
            </a:r>
            <a:r>
              <a:rPr lang="de-DE" sz="2000" dirty="0"/>
              <a:t> </a:t>
            </a:r>
            <a:r>
              <a:rPr lang="de-DE" sz="2000" dirty="0" err="1"/>
              <a:t>intervals</a:t>
            </a:r>
            <a:r>
              <a:rPr lang="de-DE" sz="2000" dirty="0"/>
              <a:t> 11th September 2019, </a:t>
            </a:r>
            <a:r>
              <a:rPr lang="de-DE" sz="2000" dirty="0" err="1"/>
              <a:t>Kiev</a:t>
            </a:r>
            <a:endParaRPr lang="de-DE" sz="2800" b="1" dirty="0"/>
          </a:p>
          <a:p>
            <a:r>
              <a:rPr lang="ru-RU" sz="2000" dirty="0">
                <a:solidFill>
                  <a:srgbClr val="00B0F0"/>
                </a:solidFill>
              </a:rPr>
              <a:t>Семинар КООМЕТ по </a:t>
            </a:r>
            <a:r>
              <a:rPr lang="ru-RU" sz="2000" dirty="0" err="1" smtClean="0">
                <a:solidFill>
                  <a:srgbClr val="00B0F0"/>
                </a:solidFill>
              </a:rPr>
              <a:t>межповерочным</a:t>
            </a:r>
            <a:r>
              <a:rPr lang="ru-RU" sz="2000" dirty="0" smtClean="0">
                <a:solidFill>
                  <a:srgbClr val="00B0F0"/>
                </a:solidFill>
              </a:rPr>
              <a:t> интервалам 11 </a:t>
            </a:r>
            <a:r>
              <a:rPr lang="ru-RU" sz="2000" dirty="0">
                <a:solidFill>
                  <a:srgbClr val="00B0F0"/>
                </a:solidFill>
              </a:rPr>
              <a:t>сентября 2019 г., Киев</a:t>
            </a:r>
            <a:endParaRPr lang="de-DE" sz="3200" b="1" dirty="0">
              <a:solidFill>
                <a:srgbClr val="00B0F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C14197D-15E9-486E-A9C8-DD3855AC7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786" y="1711569"/>
            <a:ext cx="1600200" cy="16002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5FD5D2F-2E3F-4916-9E48-8817D8552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649" y="1626576"/>
            <a:ext cx="1802424" cy="180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30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10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4F034F0-C109-461F-A708-F1DFD9575251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44D67B0-EE0A-4029-9304-49A12CE42D5C}"/>
              </a:ext>
            </a:extLst>
          </p:cNvPr>
          <p:cNvSpPr/>
          <p:nvPr/>
        </p:nvSpPr>
        <p:spPr>
          <a:xfrm>
            <a:off x="476884" y="1298647"/>
            <a:ext cx="1144301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• </a:t>
            </a:r>
            <a:r>
              <a:rPr lang="en-US" sz="2000" b="1" dirty="0"/>
              <a:t>extent and severity of use;</a:t>
            </a:r>
          </a:p>
          <a:p>
            <a:r>
              <a:rPr lang="fr-FR" sz="2000" dirty="0"/>
              <a:t>• </a:t>
            </a:r>
            <a:r>
              <a:rPr lang="fr-FR" sz="2000" b="1" dirty="0" err="1"/>
              <a:t>environmental</a:t>
            </a:r>
            <a:r>
              <a:rPr lang="fr-FR" sz="2000" b="1" dirty="0"/>
              <a:t> conditions (</a:t>
            </a:r>
            <a:r>
              <a:rPr lang="fr-FR" sz="2000" b="1" dirty="0" err="1"/>
              <a:t>climatic</a:t>
            </a:r>
            <a:r>
              <a:rPr lang="fr-FR" sz="2000" b="1" dirty="0"/>
              <a:t> conditions, vibration, </a:t>
            </a:r>
            <a:r>
              <a:rPr lang="fr-FR" sz="2000" b="1" dirty="0" err="1"/>
              <a:t>ionizing</a:t>
            </a:r>
            <a:r>
              <a:rPr lang="fr-FR" sz="2000" b="1" dirty="0"/>
              <a:t> radiation, etc.);</a:t>
            </a:r>
          </a:p>
          <a:p>
            <a:r>
              <a:rPr lang="en-US" sz="2000" dirty="0"/>
              <a:t>• trend data obtained from previous calibration records;</a:t>
            </a:r>
          </a:p>
          <a:p>
            <a:r>
              <a:rPr lang="en-US" sz="2000" dirty="0"/>
              <a:t>• </a:t>
            </a:r>
            <a:r>
              <a:rPr lang="en-US" sz="2000" b="1" dirty="0"/>
              <a:t>recorded history of maintenance and servicing;</a:t>
            </a:r>
          </a:p>
          <a:p>
            <a:r>
              <a:rPr lang="en-US" sz="2000" dirty="0"/>
              <a:t>• frequency of cross-checking against other reference standards or measuring devices;</a:t>
            </a:r>
          </a:p>
          <a:p>
            <a:r>
              <a:rPr lang="en-US" sz="2000" dirty="0"/>
              <a:t>• frequency and quality of intermediate checks in the meantime;</a:t>
            </a:r>
          </a:p>
          <a:p>
            <a:r>
              <a:rPr lang="en-US" sz="2000" dirty="0"/>
              <a:t>• transportation arrangements and risk; and</a:t>
            </a:r>
          </a:p>
          <a:p>
            <a:r>
              <a:rPr lang="en-US" sz="2000" dirty="0"/>
              <a:t>• degree to which the serving personnel are trained.</a:t>
            </a:r>
            <a:br>
              <a:rPr lang="en-US" sz="2000" dirty="0"/>
            </a:br>
            <a:r>
              <a:rPr lang="en-US" sz="1000" dirty="0"/>
              <a:t/>
            </a:r>
            <a:br>
              <a:rPr lang="en-US" sz="1000" dirty="0"/>
            </a:br>
            <a:r>
              <a:rPr lang="ru-RU" sz="2000" dirty="0"/>
              <a:t>• </a:t>
            </a:r>
            <a:r>
              <a:rPr lang="ru-RU" sz="2000" b="1" dirty="0" smtClean="0">
                <a:solidFill>
                  <a:srgbClr val="00B0F0"/>
                </a:solidFill>
              </a:rPr>
              <a:t>масштаб </a:t>
            </a:r>
            <a:r>
              <a:rPr lang="ru-RU" sz="2000" b="1" dirty="0">
                <a:solidFill>
                  <a:srgbClr val="00B0F0"/>
                </a:solidFill>
              </a:rPr>
              <a:t>и </a:t>
            </a:r>
            <a:r>
              <a:rPr lang="ru-RU" sz="2000" b="1" dirty="0" smtClean="0">
                <a:solidFill>
                  <a:srgbClr val="00B0F0"/>
                </a:solidFill>
              </a:rPr>
              <a:t>жесткость </a:t>
            </a:r>
            <a:r>
              <a:rPr lang="ru-RU" sz="2000" b="1" dirty="0">
                <a:solidFill>
                  <a:srgbClr val="00B0F0"/>
                </a:solidFill>
              </a:rPr>
              <a:t>использования;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b="1" dirty="0">
                <a:solidFill>
                  <a:srgbClr val="00B0F0"/>
                </a:solidFill>
              </a:rPr>
              <a:t>условия окружающей среды (климатические условия, вибрация, ионизирующее излучение и т. </a:t>
            </a:r>
            <a:r>
              <a:rPr lang="ru-RU" sz="2000" b="1" dirty="0" smtClean="0">
                <a:solidFill>
                  <a:srgbClr val="00B0F0"/>
                </a:solidFill>
              </a:rPr>
              <a:t>п.);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данные </a:t>
            </a:r>
            <a:r>
              <a:rPr lang="ru-RU" sz="2000" dirty="0" smtClean="0">
                <a:solidFill>
                  <a:srgbClr val="00B0F0"/>
                </a:solidFill>
              </a:rPr>
              <a:t>о тенденциях, </a:t>
            </a:r>
            <a:r>
              <a:rPr lang="ru-RU" sz="2000" dirty="0">
                <a:solidFill>
                  <a:srgbClr val="00B0F0"/>
                </a:solidFill>
              </a:rPr>
              <a:t>полученные из предыдущих записей калибровки;</a:t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b="1" dirty="0">
                <a:solidFill>
                  <a:srgbClr val="00B0F0"/>
                </a:solidFill>
              </a:rPr>
              <a:t>записанная история технического обслуживания и ремонта;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dirty="0" smtClean="0">
                <a:solidFill>
                  <a:srgbClr val="00B0F0"/>
                </a:solidFill>
              </a:rPr>
              <a:t>частота </a:t>
            </a:r>
            <a:r>
              <a:rPr lang="ru-RU" sz="2000" dirty="0">
                <a:solidFill>
                  <a:srgbClr val="00B0F0"/>
                </a:solidFill>
              </a:rPr>
              <a:t>сверки с другими </a:t>
            </a:r>
            <a:r>
              <a:rPr lang="ru-RU" sz="2000" dirty="0" smtClean="0">
                <a:solidFill>
                  <a:srgbClr val="00B0F0"/>
                </a:solidFill>
              </a:rPr>
              <a:t>первичными эталонами или измерительными </a:t>
            </a:r>
            <a:r>
              <a:rPr lang="ru-RU" sz="2000" dirty="0">
                <a:solidFill>
                  <a:srgbClr val="00B0F0"/>
                </a:solidFill>
              </a:rPr>
              <a:t>приборами;</a:t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dirty="0" smtClean="0">
                <a:solidFill>
                  <a:srgbClr val="00B0F0"/>
                </a:solidFill>
              </a:rPr>
              <a:t>частота </a:t>
            </a:r>
            <a:r>
              <a:rPr lang="ru-RU" sz="2000" dirty="0">
                <a:solidFill>
                  <a:srgbClr val="00B0F0"/>
                </a:solidFill>
              </a:rPr>
              <a:t>и качество промежуточных проверок </a:t>
            </a:r>
            <a:r>
              <a:rPr lang="ru-RU" sz="2000" dirty="0" smtClean="0">
                <a:solidFill>
                  <a:srgbClr val="00B0F0"/>
                </a:solidFill>
              </a:rPr>
              <a:t>за это время;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dirty="0" smtClean="0">
                <a:solidFill>
                  <a:srgbClr val="00B0F0"/>
                </a:solidFill>
              </a:rPr>
              <a:t>организация транспортировки и риск; </a:t>
            </a:r>
            <a:r>
              <a:rPr lang="ru-RU" sz="2000" dirty="0">
                <a:solidFill>
                  <a:srgbClr val="00B0F0"/>
                </a:solidFill>
              </a:rPr>
              <a:t>и</a:t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dirty="0" smtClean="0">
                <a:solidFill>
                  <a:srgbClr val="00B0F0"/>
                </a:solidFill>
              </a:rPr>
              <a:t>степень </a:t>
            </a:r>
            <a:r>
              <a:rPr lang="ru-RU" sz="2000" dirty="0">
                <a:solidFill>
                  <a:srgbClr val="00B0F0"/>
                </a:solidFill>
              </a:rPr>
              <a:t>подготовки обслуживающего персонала.</a:t>
            </a:r>
            <a:endParaRPr lang="de-DE" sz="2000" dirty="0">
              <a:solidFill>
                <a:srgbClr val="00B0F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ACBE73B-E0F3-4601-89DA-1EF183429CF4}"/>
              </a:ext>
            </a:extLst>
          </p:cNvPr>
          <p:cNvSpPr txBox="1"/>
          <p:nvPr/>
        </p:nvSpPr>
        <p:spPr>
          <a:xfrm>
            <a:off x="384519" y="935275"/>
            <a:ext cx="12569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300" dirty="0" err="1"/>
              <a:t>Factors</a:t>
            </a:r>
            <a:r>
              <a:rPr lang="de-DE" sz="2300" dirty="0"/>
              <a:t> </a:t>
            </a:r>
            <a:r>
              <a:rPr lang="de-DE" sz="2300" dirty="0" err="1"/>
              <a:t>influencing</a:t>
            </a:r>
            <a:r>
              <a:rPr lang="de-DE" sz="2300" dirty="0"/>
              <a:t> </a:t>
            </a:r>
            <a:r>
              <a:rPr lang="de-DE" sz="2300" dirty="0" err="1"/>
              <a:t>the</a:t>
            </a:r>
            <a:r>
              <a:rPr lang="de-DE" sz="2300" dirty="0"/>
              <a:t> </a:t>
            </a:r>
            <a:r>
              <a:rPr lang="de-DE" sz="2300" dirty="0" err="1"/>
              <a:t>calibration</a:t>
            </a:r>
            <a:r>
              <a:rPr lang="de-DE" sz="2300" dirty="0"/>
              <a:t> </a:t>
            </a:r>
            <a:r>
              <a:rPr lang="de-DE" sz="2300" dirty="0" err="1"/>
              <a:t>interval</a:t>
            </a:r>
            <a:r>
              <a:rPr lang="de-DE" sz="2300" dirty="0"/>
              <a:t> /</a:t>
            </a:r>
            <a:r>
              <a:rPr lang="ru-RU" sz="2300" dirty="0">
                <a:solidFill>
                  <a:srgbClr val="00B0F0"/>
                </a:solidFill>
              </a:rPr>
              <a:t>Факторы, влияющие на </a:t>
            </a:r>
            <a:r>
              <a:rPr lang="ru-RU" sz="2300" dirty="0" err="1">
                <a:solidFill>
                  <a:srgbClr val="00B0F0"/>
                </a:solidFill>
              </a:rPr>
              <a:t>межкалибровочный</a:t>
            </a:r>
            <a:r>
              <a:rPr lang="ru-RU" sz="2300" dirty="0">
                <a:solidFill>
                  <a:srgbClr val="00B0F0"/>
                </a:solidFill>
              </a:rPr>
              <a:t> интервал</a:t>
            </a:r>
            <a:endParaRPr lang="de-DE" sz="23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8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11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55AC9B8-3089-4671-886F-A07563B89774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A9180A6-9918-49E7-8592-14298785006B}"/>
              </a:ext>
            </a:extLst>
          </p:cNvPr>
          <p:cNvSpPr/>
          <p:nvPr/>
        </p:nvSpPr>
        <p:spPr>
          <a:xfrm>
            <a:off x="975529" y="1171445"/>
            <a:ext cx="96719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process of determining calibration intervals is a complex mathematical and statistical process requiring accurate and sufficient data taken during the calibration process. </a:t>
            </a:r>
            <a:br>
              <a:rPr lang="en-US" sz="2400" dirty="0"/>
            </a:br>
            <a:endParaRPr lang="en-US" sz="1200" dirty="0"/>
          </a:p>
          <a:p>
            <a:r>
              <a:rPr lang="en-US" sz="2400" b="1" dirty="0"/>
              <a:t>There appears to be no universally applicable single best practice for establishing and adjusting the calibration intervals.</a:t>
            </a:r>
            <a:endParaRPr lang="de-DE" sz="2400" b="1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4EC2282-C030-4800-BFE4-C8EB3DD0DD08}"/>
              </a:ext>
            </a:extLst>
          </p:cNvPr>
          <p:cNvSpPr/>
          <p:nvPr/>
        </p:nvSpPr>
        <p:spPr>
          <a:xfrm>
            <a:off x="975528" y="3529742"/>
            <a:ext cx="101643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Процесс определения </a:t>
            </a:r>
            <a:r>
              <a:rPr lang="ru-RU" sz="2400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dirty="0" smtClean="0">
                <a:solidFill>
                  <a:srgbClr val="00B0F0"/>
                </a:solidFill>
              </a:rPr>
              <a:t> интервалов представляет собой сложный математический </a:t>
            </a:r>
            <a:r>
              <a:rPr lang="ru-RU" sz="2400" dirty="0">
                <a:solidFill>
                  <a:srgbClr val="00B0F0"/>
                </a:solidFill>
              </a:rPr>
              <a:t>и </a:t>
            </a:r>
            <a:r>
              <a:rPr lang="ru-RU" sz="2400" dirty="0" smtClean="0">
                <a:solidFill>
                  <a:srgbClr val="00B0F0"/>
                </a:solidFill>
              </a:rPr>
              <a:t>статистический процесс, требующий достаточного количества точных данных, полученных в процессе калибровки.</a:t>
            </a:r>
            <a:r>
              <a:rPr lang="de-DE" sz="2400" dirty="0">
                <a:solidFill>
                  <a:srgbClr val="00B0F0"/>
                </a:solidFill>
              </a:rPr>
              <a:t/>
            </a:r>
            <a:br>
              <a:rPr lang="de-DE" sz="2400" dirty="0">
                <a:solidFill>
                  <a:srgbClr val="00B0F0"/>
                </a:solidFill>
              </a:rPr>
            </a:br>
            <a:r>
              <a:rPr lang="ru-RU" sz="1200" dirty="0">
                <a:solidFill>
                  <a:srgbClr val="00B0F0"/>
                </a:solidFill>
              </a:rPr>
              <a:t/>
            </a:r>
            <a:br>
              <a:rPr lang="ru-RU" sz="1200" dirty="0">
                <a:solidFill>
                  <a:srgbClr val="00B0F0"/>
                </a:solidFill>
              </a:rPr>
            </a:br>
            <a:r>
              <a:rPr lang="ru-RU" sz="2400" b="1" dirty="0">
                <a:solidFill>
                  <a:srgbClr val="00B0F0"/>
                </a:solidFill>
              </a:rPr>
              <a:t>По-видимому, не существует универсально применимых единых передовых практик для установления и корректировки </a:t>
            </a:r>
            <a:r>
              <a:rPr lang="ru-RU" sz="2400" b="1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b="1" dirty="0" smtClean="0">
                <a:solidFill>
                  <a:srgbClr val="00B0F0"/>
                </a:solidFill>
              </a:rPr>
              <a:t> интервалов.</a:t>
            </a:r>
            <a:endParaRPr lang="de-DE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757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8159778-0D9D-4ED2-8CD6-5E831D731772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C930883-7165-4C3C-A8D9-D1C2DA1EFC6B}"/>
              </a:ext>
            </a:extLst>
          </p:cNvPr>
          <p:cNvSpPr/>
          <p:nvPr/>
        </p:nvSpPr>
        <p:spPr>
          <a:xfrm>
            <a:off x="569250" y="1204519"/>
            <a:ext cx="4733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Initial choice of calibration intervals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C65D141-1636-4DE3-B89B-DDB4F583B95E}"/>
              </a:ext>
            </a:extLst>
          </p:cNvPr>
          <p:cNvSpPr/>
          <p:nvPr/>
        </p:nvSpPr>
        <p:spPr>
          <a:xfrm>
            <a:off x="569250" y="1679220"/>
            <a:ext cx="10632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decision should be made by a person or by persons with general experience of measurements, or of the particular instruments to be calibrated, and preferably also with knowledge of the intervals used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other</a:t>
            </a:r>
            <a:r>
              <a:rPr lang="de-DE" sz="2400" dirty="0"/>
              <a:t> </a:t>
            </a:r>
            <a:r>
              <a:rPr lang="de-DE" sz="2400" dirty="0" err="1"/>
              <a:t>laboratories</a:t>
            </a:r>
            <a:r>
              <a:rPr lang="de-DE" sz="2400" dirty="0"/>
              <a:t>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C010484-A3DF-418F-84B6-05B742325769}"/>
              </a:ext>
            </a:extLst>
          </p:cNvPr>
          <p:cNvSpPr/>
          <p:nvPr/>
        </p:nvSpPr>
        <p:spPr>
          <a:xfrm>
            <a:off x="569250" y="3341049"/>
            <a:ext cx="7870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Первоначальный выбор </a:t>
            </a:r>
            <a:r>
              <a:rPr lang="ru-RU" sz="2400" b="1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b="1" dirty="0" smtClean="0">
                <a:solidFill>
                  <a:srgbClr val="00B0F0"/>
                </a:solidFill>
              </a:rPr>
              <a:t> интервалов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4F3830B2-A954-47B8-ACD6-F1914E6F7C2B}"/>
              </a:ext>
            </a:extLst>
          </p:cNvPr>
          <p:cNvSpPr/>
          <p:nvPr/>
        </p:nvSpPr>
        <p:spPr>
          <a:xfrm>
            <a:off x="575918" y="3971618"/>
            <a:ext cx="10777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Решение должно быть принято </a:t>
            </a:r>
            <a:r>
              <a:rPr lang="ru-RU" sz="2400" dirty="0" smtClean="0">
                <a:solidFill>
                  <a:srgbClr val="00B0F0"/>
                </a:solidFill>
              </a:rPr>
              <a:t>лицом или лицами, имеющими общий опыт в измерениях или определенных приборах, подлежащих калибровке, желательно также осведомленными об интервалах, используемых другими лабораториями.</a:t>
            </a:r>
            <a:endParaRPr lang="de-DE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22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9A38F0AF-BCD2-4650-B9CD-B38B18364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529" y="4792645"/>
            <a:ext cx="3679221" cy="1474275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13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C9533BC-BF97-42E3-A726-097FCB9D1FEC}"/>
              </a:ext>
            </a:extLst>
          </p:cNvPr>
          <p:cNvSpPr/>
          <p:nvPr/>
        </p:nvSpPr>
        <p:spPr>
          <a:xfrm>
            <a:off x="937845" y="1222020"/>
            <a:ext cx="103163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so-called “engineering intuition” which fixed the initial calibration intervals, and a system which maintains fixed intervals without review, are not considered as being sufficiently reliable and are </a:t>
            </a:r>
            <a:r>
              <a:rPr lang="de-DE" sz="2400" dirty="0" err="1"/>
              <a:t>therefore</a:t>
            </a:r>
            <a:r>
              <a:rPr lang="de-DE" sz="2400" dirty="0"/>
              <a:t> not </a:t>
            </a:r>
            <a:r>
              <a:rPr lang="de-DE" sz="2400" dirty="0" err="1"/>
              <a:t>recommended</a:t>
            </a:r>
            <a:r>
              <a:rPr lang="de-DE" sz="2400" dirty="0"/>
              <a:t>.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DF1EC27-39E1-4A99-8E84-DFFB8C2B3030}"/>
              </a:ext>
            </a:extLst>
          </p:cNvPr>
          <p:cNvSpPr/>
          <p:nvPr/>
        </p:nvSpPr>
        <p:spPr>
          <a:xfrm>
            <a:off x="937845" y="2681545"/>
            <a:ext cx="101404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F0"/>
                </a:solidFill>
              </a:rPr>
              <a:t>Так называемая «инженерная интуиция», </a:t>
            </a:r>
            <a:r>
              <a:rPr lang="ru-RU" sz="2400" dirty="0" smtClean="0">
                <a:solidFill>
                  <a:srgbClr val="00B0F0"/>
                </a:solidFill>
              </a:rPr>
              <a:t>установившая первоначальные </a:t>
            </a:r>
            <a:r>
              <a:rPr lang="ru-RU" sz="2400" dirty="0" err="1" smtClean="0">
                <a:solidFill>
                  <a:srgbClr val="00B0F0"/>
                </a:solidFill>
              </a:rPr>
              <a:t>межкалибровочные</a:t>
            </a:r>
            <a:r>
              <a:rPr lang="ru-RU" sz="2400" dirty="0" smtClean="0">
                <a:solidFill>
                  <a:srgbClr val="00B0F0"/>
                </a:solidFill>
              </a:rPr>
              <a:t> интервалы, </a:t>
            </a:r>
            <a:r>
              <a:rPr lang="ru-RU" sz="2400" dirty="0">
                <a:solidFill>
                  <a:srgbClr val="00B0F0"/>
                </a:solidFill>
              </a:rPr>
              <a:t>и система, которая поддерживает </a:t>
            </a:r>
            <a:r>
              <a:rPr lang="ru-RU" sz="2400" dirty="0" smtClean="0">
                <a:solidFill>
                  <a:srgbClr val="00B0F0"/>
                </a:solidFill>
              </a:rPr>
              <a:t>установленные </a:t>
            </a:r>
            <a:r>
              <a:rPr lang="ru-RU" sz="2400" dirty="0">
                <a:solidFill>
                  <a:srgbClr val="00B0F0"/>
                </a:solidFill>
              </a:rPr>
              <a:t>интервалы без </a:t>
            </a:r>
            <a:r>
              <a:rPr lang="ru-RU" sz="2400" dirty="0" smtClean="0">
                <a:solidFill>
                  <a:srgbClr val="00B0F0"/>
                </a:solidFill>
              </a:rPr>
              <a:t>экспертизы, считаются недостаточно </a:t>
            </a:r>
            <a:r>
              <a:rPr lang="ru-RU" sz="2400" dirty="0">
                <a:solidFill>
                  <a:srgbClr val="00B0F0"/>
                </a:solidFill>
              </a:rPr>
              <a:t>надежными и поэтому не рекомендуются.</a:t>
            </a:r>
            <a:endParaRPr lang="de-DE" sz="2400" dirty="0">
              <a:solidFill>
                <a:srgbClr val="00B0F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8580EB1-5876-420A-AA3D-610C8F409B16}"/>
              </a:ext>
            </a:extLst>
          </p:cNvPr>
          <p:cNvSpPr txBox="1"/>
          <p:nvPr/>
        </p:nvSpPr>
        <p:spPr>
          <a:xfrm>
            <a:off x="1137630" y="4537420"/>
            <a:ext cx="352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558ACF0-868C-4971-8BD9-B2A682F14047}"/>
              </a:ext>
            </a:extLst>
          </p:cNvPr>
          <p:cNvSpPr txBox="1"/>
          <p:nvPr/>
        </p:nvSpPr>
        <p:spPr>
          <a:xfrm>
            <a:off x="7062099" y="4537420"/>
            <a:ext cx="312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742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14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F809179A-38F8-4F04-882F-CF9D1ED85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774" y="2078276"/>
            <a:ext cx="37147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EFD1C133-7307-4717-8094-59214A89B0F2}"/>
              </a:ext>
            </a:extLst>
          </p:cNvPr>
          <p:cNvSpPr txBox="1"/>
          <p:nvPr/>
        </p:nvSpPr>
        <p:spPr>
          <a:xfrm>
            <a:off x="1124205" y="3682072"/>
            <a:ext cx="2373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Verification</a:t>
            </a:r>
            <a:r>
              <a:rPr lang="de-DE" dirty="0"/>
              <a:t> </a:t>
            </a:r>
            <a:r>
              <a:rPr lang="de-DE" dirty="0" err="1"/>
              <a:t>Authorities</a:t>
            </a:r>
            <a:endParaRPr lang="de-DE" dirty="0"/>
          </a:p>
          <a:p>
            <a:pPr algn="ctr"/>
            <a:r>
              <a:rPr lang="ru-RU" dirty="0" smtClean="0"/>
              <a:t>Поверяющие </a:t>
            </a:r>
            <a:r>
              <a:rPr lang="ru-RU" dirty="0"/>
              <a:t>органы</a:t>
            </a:r>
            <a:endParaRPr lang="de-DE" sz="1800" dirty="0">
              <a:latin typeface="+mn-lt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0DA8AD1-C065-4D3F-8BFE-5F4540C2FE76}"/>
              </a:ext>
            </a:extLst>
          </p:cNvPr>
          <p:cNvSpPr txBox="1"/>
          <p:nvPr/>
        </p:nvSpPr>
        <p:spPr>
          <a:xfrm>
            <a:off x="984117" y="4491532"/>
            <a:ext cx="2435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800" dirty="0">
                <a:latin typeface="+mn-lt"/>
              </a:rPr>
              <a:t>User </a:t>
            </a:r>
            <a:r>
              <a:rPr lang="de-DE" sz="1800" dirty="0" err="1">
                <a:latin typeface="+mn-lt"/>
              </a:rPr>
              <a:t>of</a:t>
            </a:r>
            <a:r>
              <a:rPr lang="de-DE" dirty="0"/>
              <a:t> an </a:t>
            </a:r>
            <a:r>
              <a:rPr lang="de-DE" dirty="0" err="1"/>
              <a:t>instrument</a:t>
            </a:r>
            <a:endParaRPr lang="de-DE" dirty="0"/>
          </a:p>
          <a:p>
            <a:pPr algn="ctr"/>
            <a:r>
              <a:rPr lang="ru-RU" dirty="0"/>
              <a:t>Пользователь </a:t>
            </a:r>
            <a:r>
              <a:rPr lang="ru-RU" dirty="0" smtClean="0"/>
              <a:t>прибора</a:t>
            </a:r>
            <a:endParaRPr lang="de-DE" sz="1800" dirty="0">
              <a:latin typeface="+mn-lt"/>
            </a:endParaRPr>
          </a:p>
        </p:txBody>
      </p:sp>
      <p:sp>
        <p:nvSpPr>
          <p:cNvPr id="14" name="Nach links gekrümmter Pfeil 15">
            <a:extLst>
              <a:ext uri="{FF2B5EF4-FFF2-40B4-BE49-F238E27FC236}">
                <a16:creationId xmlns:a16="http://schemas.microsoft.com/office/drawing/2014/main" id="{F3596E02-5D8A-4E08-97CD-3DC4F1EA13A3}"/>
              </a:ext>
            </a:extLst>
          </p:cNvPr>
          <p:cNvSpPr/>
          <p:nvPr/>
        </p:nvSpPr>
        <p:spPr>
          <a:xfrm>
            <a:off x="3408110" y="3195777"/>
            <a:ext cx="576064" cy="9361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Nach links gekrümmter Pfeil 16">
            <a:extLst>
              <a:ext uri="{FF2B5EF4-FFF2-40B4-BE49-F238E27FC236}">
                <a16:creationId xmlns:a16="http://schemas.microsoft.com/office/drawing/2014/main" id="{44D30082-06EC-4675-A4C7-791C446FBF8A}"/>
              </a:ext>
            </a:extLst>
          </p:cNvPr>
          <p:cNvSpPr/>
          <p:nvPr/>
        </p:nvSpPr>
        <p:spPr>
          <a:xfrm>
            <a:off x="3840158" y="3987865"/>
            <a:ext cx="576064" cy="9361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248C34F7-1482-4522-A91B-CA83002B8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376" y="2078276"/>
            <a:ext cx="37147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772C825C-BA9D-48EE-9BE5-4373C4CDFF23}"/>
              </a:ext>
            </a:extLst>
          </p:cNvPr>
          <p:cNvSpPr txBox="1"/>
          <p:nvPr/>
        </p:nvSpPr>
        <p:spPr>
          <a:xfrm>
            <a:off x="6643640" y="3645138"/>
            <a:ext cx="3101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C</a:t>
            </a:r>
            <a:r>
              <a:rPr lang="de-DE" sz="1800" dirty="0" err="1">
                <a:latin typeface="+mn-lt"/>
              </a:rPr>
              <a:t>alibration</a:t>
            </a:r>
            <a:r>
              <a:rPr lang="de-DE" sz="1800" dirty="0">
                <a:latin typeface="+mn-lt"/>
              </a:rPr>
              <a:t> lab</a:t>
            </a:r>
          </a:p>
          <a:p>
            <a:pPr algn="ctr"/>
            <a:r>
              <a:rPr lang="ru-RU" dirty="0"/>
              <a:t>Калибровочная лаборатория</a:t>
            </a:r>
            <a:endParaRPr lang="de-DE" sz="1800" dirty="0">
              <a:latin typeface="+mn-lt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185527C1-D9BD-4FC4-AC87-06E1BBE6A210}"/>
              </a:ext>
            </a:extLst>
          </p:cNvPr>
          <p:cNvSpPr txBox="1"/>
          <p:nvPr/>
        </p:nvSpPr>
        <p:spPr>
          <a:xfrm>
            <a:off x="6883761" y="4491532"/>
            <a:ext cx="2435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800" dirty="0">
                <a:latin typeface="+mn-lt"/>
              </a:rPr>
              <a:t>User </a:t>
            </a:r>
            <a:r>
              <a:rPr lang="de-DE" sz="1800" dirty="0" err="1">
                <a:latin typeface="+mn-lt"/>
              </a:rPr>
              <a:t>of</a:t>
            </a:r>
            <a:r>
              <a:rPr lang="de-DE" sz="1800" dirty="0">
                <a:latin typeface="+mn-lt"/>
              </a:rPr>
              <a:t> an </a:t>
            </a:r>
            <a:r>
              <a:rPr lang="de-DE" sz="1800" dirty="0" err="1">
                <a:latin typeface="+mn-lt"/>
              </a:rPr>
              <a:t>instrument</a:t>
            </a:r>
            <a:endParaRPr lang="de-DE" sz="1800" dirty="0">
              <a:latin typeface="+mn-lt"/>
            </a:endParaRPr>
          </a:p>
          <a:p>
            <a:pPr algn="ctr"/>
            <a:r>
              <a:rPr lang="ru-RU" dirty="0"/>
              <a:t>Пользователь </a:t>
            </a:r>
            <a:r>
              <a:rPr lang="ru-RU" dirty="0" smtClean="0"/>
              <a:t>прибора</a:t>
            </a:r>
            <a:endParaRPr lang="de-DE" sz="1800" dirty="0">
              <a:latin typeface="+mn-lt"/>
            </a:endParaRPr>
          </a:p>
        </p:txBody>
      </p:sp>
      <p:sp>
        <p:nvSpPr>
          <p:cNvPr id="19" name="Nach links gekrümmter Pfeil 21">
            <a:extLst>
              <a:ext uri="{FF2B5EF4-FFF2-40B4-BE49-F238E27FC236}">
                <a16:creationId xmlns:a16="http://schemas.microsoft.com/office/drawing/2014/main" id="{12580792-2E0D-43EC-8F41-CCE4C5AF896E}"/>
              </a:ext>
            </a:extLst>
          </p:cNvPr>
          <p:cNvSpPr/>
          <p:nvPr/>
        </p:nvSpPr>
        <p:spPr>
          <a:xfrm>
            <a:off x="9291712" y="3195777"/>
            <a:ext cx="576064" cy="9361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links gekrümmter Pfeil 22">
            <a:extLst>
              <a:ext uri="{FF2B5EF4-FFF2-40B4-BE49-F238E27FC236}">
                <a16:creationId xmlns:a16="http://schemas.microsoft.com/office/drawing/2014/main" id="{DFA6CED0-26F9-4A06-94E5-81056F4D1997}"/>
              </a:ext>
            </a:extLst>
          </p:cNvPr>
          <p:cNvSpPr/>
          <p:nvPr/>
        </p:nvSpPr>
        <p:spPr>
          <a:xfrm>
            <a:off x="9723760" y="3987865"/>
            <a:ext cx="576064" cy="9361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77CECB0-D9D2-4083-9D86-81736A07B70E}"/>
              </a:ext>
            </a:extLst>
          </p:cNvPr>
          <p:cNvSpPr txBox="1"/>
          <p:nvPr/>
        </p:nvSpPr>
        <p:spPr>
          <a:xfrm>
            <a:off x="6374015" y="1369657"/>
            <a:ext cx="352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6FAA47D-9C34-4CD6-B62C-9470DAD8246D}"/>
              </a:ext>
            </a:extLst>
          </p:cNvPr>
          <p:cNvSpPr txBox="1"/>
          <p:nvPr/>
        </p:nvSpPr>
        <p:spPr>
          <a:xfrm>
            <a:off x="834675" y="1417900"/>
            <a:ext cx="312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EF51FB8-5530-48C6-99E8-9D729F5804C1}"/>
              </a:ext>
            </a:extLst>
          </p:cNvPr>
          <p:cNvSpPr txBox="1"/>
          <p:nvPr/>
        </p:nvSpPr>
        <p:spPr>
          <a:xfrm>
            <a:off x="3957679" y="3065211"/>
            <a:ext cx="1927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</a:t>
            </a:r>
          </a:p>
          <a:p>
            <a:r>
              <a:rPr lang="de-DE" sz="2400" b="1" dirty="0"/>
              <a:t>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44C86C2-0970-4535-B1E6-2B63F9BD5100}"/>
              </a:ext>
            </a:extLst>
          </p:cNvPr>
          <p:cNvSpPr txBox="1"/>
          <p:nvPr/>
        </p:nvSpPr>
        <p:spPr>
          <a:xfrm>
            <a:off x="4399340" y="3946429"/>
            <a:ext cx="19243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</a:p>
          <a:p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9598FA2C-F9CD-44B7-8B73-A2602153F3E1}"/>
              </a:ext>
            </a:extLst>
          </p:cNvPr>
          <p:cNvSpPr txBox="1"/>
          <p:nvPr/>
        </p:nvSpPr>
        <p:spPr>
          <a:xfrm>
            <a:off x="9867776" y="3054273"/>
            <a:ext cx="1851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</a:p>
          <a:p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2C0C7FF4-F1EE-438C-AE26-ED026499956D}"/>
              </a:ext>
            </a:extLst>
          </p:cNvPr>
          <p:cNvSpPr txBox="1"/>
          <p:nvPr/>
        </p:nvSpPr>
        <p:spPr>
          <a:xfrm>
            <a:off x="10320061" y="3826297"/>
            <a:ext cx="1851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</a:p>
          <a:p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946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15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63E8216-BA46-45ED-B691-3CFD0EE18513}"/>
              </a:ext>
            </a:extLst>
          </p:cNvPr>
          <p:cNvSpPr/>
          <p:nvPr/>
        </p:nvSpPr>
        <p:spPr>
          <a:xfrm>
            <a:off x="1685192" y="1118773"/>
            <a:ext cx="8425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Method 1: Automatic adjustment or “staircase” (calendar-time)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B6FAB18-9532-4715-BEA5-E6B4C030497D}"/>
              </a:ext>
            </a:extLst>
          </p:cNvPr>
          <p:cNvSpPr/>
          <p:nvPr/>
        </p:nvSpPr>
        <p:spPr>
          <a:xfrm>
            <a:off x="876300" y="1634064"/>
            <a:ext cx="101932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1: </a:t>
            </a:r>
            <a:r>
              <a:rPr lang="ru-RU" sz="2400" b="1" dirty="0" smtClean="0">
                <a:solidFill>
                  <a:srgbClr val="00B0F0"/>
                </a:solidFill>
              </a:rPr>
              <a:t>Автоматическая </a:t>
            </a:r>
            <a:r>
              <a:rPr lang="ru-RU" sz="2400" b="1" dirty="0">
                <a:solidFill>
                  <a:srgbClr val="00B0F0"/>
                </a:solidFill>
              </a:rPr>
              <a:t>регулировка или «лестница» </a:t>
            </a:r>
            <a:r>
              <a:rPr lang="ru-RU" sz="2400" b="1" dirty="0" smtClean="0">
                <a:solidFill>
                  <a:srgbClr val="00B0F0"/>
                </a:solidFill>
              </a:rPr>
              <a:t>(календарное время)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7" name="Line 17">
            <a:extLst>
              <a:ext uri="{FF2B5EF4-FFF2-40B4-BE49-F238E27FC236}">
                <a16:creationId xmlns:a16="http://schemas.microsoft.com/office/drawing/2014/main" id="{15800871-795F-4E4D-A050-BA26424AF05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1135" y="3816852"/>
            <a:ext cx="5907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5012AE5F-A426-43FC-9231-C3E4DEF99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9178" y="3858127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В</a:t>
            </a:r>
            <a:r>
              <a:rPr lang="ru-RU" sz="2000" b="1" dirty="0" smtClean="0">
                <a:solidFill>
                  <a:srgbClr val="00B0F0"/>
                </a:solidFill>
              </a:rPr>
              <a:t>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9" name="Line 19">
            <a:extLst>
              <a:ext uri="{FF2B5EF4-FFF2-40B4-BE49-F238E27FC236}">
                <a16:creationId xmlns:a16="http://schemas.microsoft.com/office/drawing/2014/main" id="{A4F97D3F-53DF-4A71-9C33-0BB2A5D9245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6385" y="2772277"/>
            <a:ext cx="0" cy="2003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0" name="Text Box 20">
            <a:extLst>
              <a:ext uri="{FF2B5EF4-FFF2-40B4-BE49-F238E27FC236}">
                <a16:creationId xmlns:a16="http://schemas.microsoft.com/office/drawing/2014/main" id="{B70CA1F1-3757-4FA8-8C04-E8C140911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657" y="2332540"/>
            <a:ext cx="3076227" cy="4001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11" name="Text Box 21">
            <a:extLst>
              <a:ext uri="{FF2B5EF4-FFF2-40B4-BE49-F238E27FC236}">
                <a16:creationId xmlns:a16="http://schemas.microsoft.com/office/drawing/2014/main" id="{FD01C24E-6600-44BA-8612-9222179E9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99" y="3188343"/>
            <a:ext cx="301555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sz="2000" dirty="0">
                <a:solidFill>
                  <a:schemeClr val="tx1"/>
                </a:solidFill>
              </a:rPr>
              <a:t>Value </a:t>
            </a:r>
            <a:r>
              <a:rPr lang="de-DE" sz="2000" dirty="0" err="1">
                <a:solidFill>
                  <a:schemeClr val="tx1"/>
                </a:solidFill>
              </a:rPr>
              <a:t>of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the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standard</a:t>
            </a:r>
            <a:endParaRPr lang="de-DE" sz="2000" dirty="0">
              <a:solidFill>
                <a:schemeClr val="tx1"/>
              </a:solidFill>
            </a:endParaRPr>
          </a:p>
          <a:p>
            <a:pPr algn="ctr" eaLnBrk="1" hangingPunct="1">
              <a:spcBef>
                <a:spcPct val="0"/>
              </a:spcBef>
            </a:pPr>
            <a:r>
              <a:rPr lang="de-DE" sz="2000" dirty="0" err="1">
                <a:solidFill>
                  <a:schemeClr val="tx1"/>
                </a:solidFill>
              </a:rPr>
              <a:t>as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reference</a:t>
            </a:r>
            <a:r>
              <a:rPr lang="de-DE" sz="2000" dirty="0">
                <a:solidFill>
                  <a:schemeClr val="tx1"/>
                </a:solidFill>
              </a:rPr>
              <a:t/>
            </a:r>
            <a:br>
              <a:rPr lang="de-DE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rgbClr val="00B0F0"/>
                </a:solidFill>
              </a:rPr>
              <a:t>Значение эталона в качестве опорного значения</a:t>
            </a:r>
            <a:endParaRPr lang="de-DE" sz="2000" dirty="0">
              <a:solidFill>
                <a:srgbClr val="00B0F0"/>
              </a:solidFill>
            </a:endParaRPr>
          </a:p>
        </p:txBody>
      </p:sp>
      <p:sp>
        <p:nvSpPr>
          <p:cNvPr id="12" name="Freeform 23">
            <a:extLst>
              <a:ext uri="{FF2B5EF4-FFF2-40B4-BE49-F238E27FC236}">
                <a16:creationId xmlns:a16="http://schemas.microsoft.com/office/drawing/2014/main" id="{4079D47D-FECD-4535-984D-BA63087D407F}"/>
              </a:ext>
            </a:extLst>
          </p:cNvPr>
          <p:cNvSpPr>
            <a:spLocks/>
          </p:cNvSpPr>
          <p:nvPr/>
        </p:nvSpPr>
        <p:spPr bwMode="auto">
          <a:xfrm>
            <a:off x="3798447" y="3373940"/>
            <a:ext cx="5326063" cy="1300162"/>
          </a:xfrm>
          <a:custGeom>
            <a:avLst/>
            <a:gdLst>
              <a:gd name="T0" fmla="*/ 0 w 3547"/>
              <a:gd name="T1" fmla="*/ 2147483647 h 371"/>
              <a:gd name="T2" fmla="*/ 2147483647 w 3547"/>
              <a:gd name="T3" fmla="*/ 2147483647 h 371"/>
              <a:gd name="T4" fmla="*/ 2147483647 w 3547"/>
              <a:gd name="T5" fmla="*/ 2147483647 h 371"/>
              <a:gd name="T6" fmla="*/ 2147483647 w 3547"/>
              <a:gd name="T7" fmla="*/ 2147483647 h 371"/>
              <a:gd name="T8" fmla="*/ 2147483647 w 3547"/>
              <a:gd name="T9" fmla="*/ 2147483647 h 371"/>
              <a:gd name="T10" fmla="*/ 2147483647 w 3547"/>
              <a:gd name="T11" fmla="*/ 2147483647 h 371"/>
              <a:gd name="T12" fmla="*/ 2147483647 w 3547"/>
              <a:gd name="T13" fmla="*/ 2147483647 h 371"/>
              <a:gd name="T14" fmla="*/ 2147483647 w 3547"/>
              <a:gd name="T15" fmla="*/ 2147483647 h 371"/>
              <a:gd name="T16" fmla="*/ 2147483647 w 3547"/>
              <a:gd name="T17" fmla="*/ 2147483647 h 371"/>
              <a:gd name="T18" fmla="*/ 2147483647 w 3547"/>
              <a:gd name="T19" fmla="*/ 2147483647 h 371"/>
              <a:gd name="T20" fmla="*/ 2147483647 w 3547"/>
              <a:gd name="T21" fmla="*/ 2147483647 h 371"/>
              <a:gd name="T22" fmla="*/ 2147483647 w 3547"/>
              <a:gd name="T23" fmla="*/ 2147483647 h 371"/>
              <a:gd name="T24" fmla="*/ 2147483647 w 3547"/>
              <a:gd name="T25" fmla="*/ 2147483647 h 371"/>
              <a:gd name="T26" fmla="*/ 2147483647 w 3547"/>
              <a:gd name="T27" fmla="*/ 2147483647 h 371"/>
              <a:gd name="T28" fmla="*/ 2147483647 w 3547"/>
              <a:gd name="T29" fmla="*/ 2147483647 h 371"/>
              <a:gd name="T30" fmla="*/ 2147483647 w 3547"/>
              <a:gd name="T31" fmla="*/ 2147483647 h 371"/>
              <a:gd name="T32" fmla="*/ 2147483647 w 3547"/>
              <a:gd name="T33" fmla="*/ 2147483647 h 3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47"/>
              <a:gd name="T52" fmla="*/ 0 h 371"/>
              <a:gd name="T53" fmla="*/ 3547 w 3547"/>
              <a:gd name="T54" fmla="*/ 371 h 37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47" h="371">
                <a:moveTo>
                  <a:pt x="0" y="78"/>
                </a:moveTo>
                <a:cubicBezTo>
                  <a:pt x="157" y="73"/>
                  <a:pt x="238" y="82"/>
                  <a:pt x="366" y="51"/>
                </a:cubicBezTo>
                <a:cubicBezTo>
                  <a:pt x="393" y="32"/>
                  <a:pt x="420" y="23"/>
                  <a:pt x="448" y="5"/>
                </a:cubicBezTo>
                <a:cubicBezTo>
                  <a:pt x="533" y="8"/>
                  <a:pt x="680" y="0"/>
                  <a:pt x="786" y="23"/>
                </a:cubicBezTo>
                <a:cubicBezTo>
                  <a:pt x="826" y="32"/>
                  <a:pt x="858" y="56"/>
                  <a:pt x="896" y="69"/>
                </a:cubicBezTo>
                <a:cubicBezTo>
                  <a:pt x="980" y="153"/>
                  <a:pt x="1042" y="142"/>
                  <a:pt x="1161" y="151"/>
                </a:cubicBezTo>
                <a:cubicBezTo>
                  <a:pt x="1341" y="209"/>
                  <a:pt x="1541" y="151"/>
                  <a:pt x="1728" y="188"/>
                </a:cubicBezTo>
                <a:cubicBezTo>
                  <a:pt x="1757" y="217"/>
                  <a:pt x="1781" y="230"/>
                  <a:pt x="1819" y="243"/>
                </a:cubicBezTo>
                <a:cubicBezTo>
                  <a:pt x="1825" y="249"/>
                  <a:pt x="1830" y="257"/>
                  <a:pt x="1838" y="261"/>
                </a:cubicBezTo>
                <a:cubicBezTo>
                  <a:pt x="1855" y="269"/>
                  <a:pt x="1893" y="279"/>
                  <a:pt x="1893" y="279"/>
                </a:cubicBezTo>
                <a:cubicBezTo>
                  <a:pt x="1931" y="319"/>
                  <a:pt x="1894" y="288"/>
                  <a:pt x="1984" y="307"/>
                </a:cubicBezTo>
                <a:cubicBezTo>
                  <a:pt x="2003" y="311"/>
                  <a:pt x="2021" y="319"/>
                  <a:pt x="2039" y="325"/>
                </a:cubicBezTo>
                <a:cubicBezTo>
                  <a:pt x="2057" y="331"/>
                  <a:pt x="2094" y="343"/>
                  <a:pt x="2094" y="343"/>
                </a:cubicBezTo>
                <a:cubicBezTo>
                  <a:pt x="2380" y="338"/>
                  <a:pt x="2470" y="371"/>
                  <a:pt x="2670" y="307"/>
                </a:cubicBezTo>
                <a:cubicBezTo>
                  <a:pt x="2702" y="284"/>
                  <a:pt x="2741" y="265"/>
                  <a:pt x="2779" y="252"/>
                </a:cubicBezTo>
                <a:cubicBezTo>
                  <a:pt x="2802" y="230"/>
                  <a:pt x="2823" y="225"/>
                  <a:pt x="2853" y="215"/>
                </a:cubicBezTo>
                <a:cubicBezTo>
                  <a:pt x="3084" y="231"/>
                  <a:pt x="3313" y="243"/>
                  <a:pt x="3547" y="243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3" name="Line 24">
            <a:extLst>
              <a:ext uri="{FF2B5EF4-FFF2-40B4-BE49-F238E27FC236}">
                <a16:creationId xmlns:a16="http://schemas.microsoft.com/office/drawing/2014/main" id="{48123CEB-5109-490B-A8C6-E2831BA3BF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39822" y="3396165"/>
            <a:ext cx="0" cy="4206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4" name="Text Box 25">
            <a:extLst>
              <a:ext uri="{FF2B5EF4-FFF2-40B4-BE49-F238E27FC236}">
                <a16:creationId xmlns:a16="http://schemas.microsoft.com/office/drawing/2014/main" id="{5FEAF4A3-87BB-4A20-8492-C74D267E1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114" y="3824790"/>
            <a:ext cx="162038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de-DE" dirty="0">
                <a:solidFill>
                  <a:schemeClr val="tx1"/>
                </a:solidFill>
              </a:rPr>
              <a:t>Date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de-DE" dirty="0" err="1">
                <a:solidFill>
                  <a:schemeClr val="tx1"/>
                </a:solidFill>
              </a:rPr>
              <a:t>verification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Дата </a:t>
            </a:r>
            <a:r>
              <a:rPr lang="ru-RU" dirty="0" smtClean="0">
                <a:solidFill>
                  <a:srgbClr val="00B0F0"/>
                </a:solidFill>
              </a:rPr>
              <a:t>поверки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5" name="Line 26">
            <a:extLst>
              <a:ext uri="{FF2B5EF4-FFF2-40B4-BE49-F238E27FC236}">
                <a16:creationId xmlns:a16="http://schemas.microsoft.com/office/drawing/2014/main" id="{6DBF007F-669C-40D0-8F61-588F7B07D0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63472" y="3816852"/>
            <a:ext cx="2905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6" name="Abgerundetes Rechteck 29">
            <a:extLst>
              <a:ext uri="{FF2B5EF4-FFF2-40B4-BE49-F238E27FC236}">
                <a16:creationId xmlns:a16="http://schemas.microsoft.com/office/drawing/2014/main" id="{13C862CB-5E0C-43E0-8A2B-023512E94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235" y="3302502"/>
            <a:ext cx="3223430" cy="135570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00CC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7" name="Line 28">
            <a:extLst>
              <a:ext uri="{FF2B5EF4-FFF2-40B4-BE49-F238E27FC236}">
                <a16:creationId xmlns:a16="http://schemas.microsoft.com/office/drawing/2014/main" id="{CF43E63E-A664-4CA3-92FF-EF8D858E1E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73933" y="2894939"/>
            <a:ext cx="570388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18" name="Line 29">
            <a:extLst>
              <a:ext uri="{FF2B5EF4-FFF2-40B4-BE49-F238E27FC236}">
                <a16:creationId xmlns:a16="http://schemas.microsoft.com/office/drawing/2014/main" id="{CBD435DC-563F-4D49-9843-79FAAE7474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61233" y="4732222"/>
            <a:ext cx="570388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19" name="Text Box 30">
            <a:extLst>
              <a:ext uri="{FF2B5EF4-FFF2-40B4-BE49-F238E27FC236}">
                <a16:creationId xmlns:a16="http://schemas.microsoft.com/office/drawing/2014/main" id="{68522FFB-53E1-4829-8269-2EDCE4410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8421" y="2667927"/>
            <a:ext cx="952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dirty="0">
                <a:latin typeface="Arial" pitchFamily="34" charset="0"/>
                <a:cs typeface="Arial" pitchFamily="34" charset="0"/>
              </a:rPr>
              <a:t>+MPE </a:t>
            </a:r>
          </a:p>
        </p:txBody>
      </p:sp>
      <p:sp>
        <p:nvSpPr>
          <p:cNvPr id="20" name="Text Box 31">
            <a:extLst>
              <a:ext uri="{FF2B5EF4-FFF2-40B4-BE49-F238E27FC236}">
                <a16:creationId xmlns:a16="http://schemas.microsoft.com/office/drawing/2014/main" id="{93A77921-DFB3-45AC-844F-6E3F2372F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1921" y="4540135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>
                <a:latin typeface="Arial" pitchFamily="34" charset="0"/>
                <a:cs typeface="Arial" pitchFamily="34" charset="0"/>
              </a:rPr>
              <a:t>-MPE </a:t>
            </a:r>
          </a:p>
        </p:txBody>
      </p:sp>
      <p:sp>
        <p:nvSpPr>
          <p:cNvPr id="21" name="Line 24">
            <a:extLst>
              <a:ext uri="{FF2B5EF4-FFF2-40B4-BE49-F238E27FC236}">
                <a16:creationId xmlns:a16="http://schemas.microsoft.com/office/drawing/2014/main" id="{4F9C87E0-BE94-4629-B1D5-7273CA8116D2}"/>
              </a:ext>
            </a:extLst>
          </p:cNvPr>
          <p:cNvSpPr>
            <a:spLocks noChangeShapeType="1"/>
          </p:cNvSpPr>
          <p:nvPr/>
        </p:nvSpPr>
        <p:spPr bwMode="auto">
          <a:xfrm>
            <a:off x="7611581" y="3812455"/>
            <a:ext cx="15219" cy="75355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C96C62B0-69F5-4483-9EBA-F31013FA43EA}"/>
              </a:ext>
            </a:extLst>
          </p:cNvPr>
          <p:cNvCxnSpPr>
            <a:cxnSpLocks/>
          </p:cNvCxnSpPr>
          <p:nvPr/>
        </p:nvCxnSpPr>
        <p:spPr>
          <a:xfrm>
            <a:off x="4639822" y="3163070"/>
            <a:ext cx="2986978" cy="0"/>
          </a:xfrm>
          <a:prstGeom prst="straightConnector1">
            <a:avLst/>
          </a:prstGeom>
          <a:ln w="539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77E1529-F986-4470-851E-CE81DCF5ED6B}"/>
              </a:ext>
            </a:extLst>
          </p:cNvPr>
          <p:cNvCxnSpPr>
            <a:cxnSpLocks/>
          </p:cNvCxnSpPr>
          <p:nvPr/>
        </p:nvCxnSpPr>
        <p:spPr>
          <a:xfrm>
            <a:off x="7602789" y="3163070"/>
            <a:ext cx="2986978" cy="0"/>
          </a:xfrm>
          <a:prstGeom prst="straightConnector1">
            <a:avLst/>
          </a:prstGeom>
          <a:ln w="539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EF540B34-98F8-4AF3-AE79-F007B1E3CD70}"/>
              </a:ext>
            </a:extLst>
          </p:cNvPr>
          <p:cNvSpPr txBox="1"/>
          <p:nvPr/>
        </p:nvSpPr>
        <p:spPr>
          <a:xfrm>
            <a:off x="1370885" y="5155009"/>
            <a:ext cx="99527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deviation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80 %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defined</a:t>
            </a:r>
            <a:r>
              <a:rPr lang="de-DE" dirty="0"/>
              <a:t> maximum </a:t>
            </a:r>
            <a:r>
              <a:rPr lang="de-DE" dirty="0" err="1"/>
              <a:t>permissable</a:t>
            </a:r>
            <a:r>
              <a:rPr lang="de-DE" dirty="0"/>
              <a:t> </a:t>
            </a:r>
            <a:r>
              <a:rPr lang="de-DE" dirty="0" err="1"/>
              <a:t>error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period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same.</a:t>
            </a:r>
            <a:br>
              <a:rPr lang="de-DE" dirty="0"/>
            </a:br>
            <a:r>
              <a:rPr lang="de-DE" dirty="0" err="1"/>
              <a:t>Otherwise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period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shortened</a:t>
            </a:r>
            <a:r>
              <a:rPr lang="de-DE" dirty="0"/>
              <a:t>.</a:t>
            </a:r>
            <a:br>
              <a:rPr lang="de-DE" dirty="0"/>
            </a:br>
            <a:r>
              <a:rPr lang="ru-RU" dirty="0">
                <a:solidFill>
                  <a:srgbClr val="00B0F0"/>
                </a:solidFill>
              </a:rPr>
              <a:t>Если отклонение составляет менее 80% от установленной максимально допустимой </a:t>
            </a:r>
            <a:r>
              <a:rPr lang="ru-RU" dirty="0" smtClean="0">
                <a:solidFill>
                  <a:srgbClr val="00B0F0"/>
                </a:solidFill>
              </a:rPr>
              <a:t>погрешности, </a:t>
            </a:r>
            <a:r>
              <a:rPr lang="de-DE" dirty="0">
                <a:solidFill>
                  <a:srgbClr val="00B0F0"/>
                </a:solidFill>
              </a:rPr>
              <a:t/>
            </a:r>
            <a:br>
              <a:rPr lang="de-DE" dirty="0">
                <a:solidFill>
                  <a:srgbClr val="00B0F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период остается тем же. В противном случае период </a:t>
            </a:r>
            <a:r>
              <a:rPr lang="ru-RU" dirty="0" smtClean="0">
                <a:solidFill>
                  <a:srgbClr val="00B0F0"/>
                </a:solidFill>
              </a:rPr>
              <a:t>сокращают.</a:t>
            </a:r>
            <a:endParaRPr lang="de-D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913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16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CF1B4E6-C593-4885-94E2-6D1E46DC3305}"/>
              </a:ext>
            </a:extLst>
          </p:cNvPr>
          <p:cNvSpPr/>
          <p:nvPr/>
        </p:nvSpPr>
        <p:spPr>
          <a:xfrm>
            <a:off x="3212004" y="1081426"/>
            <a:ext cx="5516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Method 2: Control chart (calendar-time)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3B2CD64-F531-40C7-9F60-10AC6562FA48}"/>
              </a:ext>
            </a:extLst>
          </p:cNvPr>
          <p:cNvSpPr/>
          <p:nvPr/>
        </p:nvSpPr>
        <p:spPr>
          <a:xfrm>
            <a:off x="2369178" y="1543091"/>
            <a:ext cx="64608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Метод 2: </a:t>
            </a:r>
            <a:r>
              <a:rPr lang="ru-RU" sz="2400" b="1" dirty="0" smtClean="0">
                <a:solidFill>
                  <a:srgbClr val="00B0F0"/>
                </a:solidFill>
              </a:rPr>
              <a:t>Карта контроля (</a:t>
            </a:r>
            <a:r>
              <a:rPr lang="ru-RU" sz="2400" b="1" dirty="0" smtClean="0">
                <a:solidFill>
                  <a:srgbClr val="00B0F0"/>
                </a:solidFill>
              </a:rPr>
              <a:t>календарное время</a:t>
            </a:r>
            <a:r>
              <a:rPr lang="ru-RU" sz="2400" b="1" dirty="0" smtClean="0">
                <a:solidFill>
                  <a:srgbClr val="00B0F0"/>
                </a:solidFill>
              </a:rPr>
              <a:t>)</a:t>
            </a:r>
            <a:endParaRPr lang="de-DE" sz="2400" b="1" dirty="0">
              <a:solidFill>
                <a:srgbClr val="00B0F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431072-67EC-449D-891C-88601840D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2261752"/>
            <a:ext cx="5641892" cy="357154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A411703-747D-4260-844A-48FAE3656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5741" y="2251206"/>
            <a:ext cx="5641892" cy="357154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E31DC627-AD1A-43A6-88A6-9F852B45DE12}"/>
              </a:ext>
            </a:extLst>
          </p:cNvPr>
          <p:cNvSpPr/>
          <p:nvPr/>
        </p:nvSpPr>
        <p:spPr>
          <a:xfrm>
            <a:off x="3332285" y="3279531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9CE5885-C3A3-4E97-80BC-47C866D3378F}"/>
              </a:ext>
            </a:extLst>
          </p:cNvPr>
          <p:cNvSpPr/>
          <p:nvPr/>
        </p:nvSpPr>
        <p:spPr>
          <a:xfrm>
            <a:off x="8434755" y="3121269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0CD254E-F15B-4FA3-9D10-5A85E349C3D8}"/>
              </a:ext>
            </a:extLst>
          </p:cNvPr>
          <p:cNvSpPr txBox="1"/>
          <p:nvPr/>
        </p:nvSpPr>
        <p:spPr>
          <a:xfrm>
            <a:off x="7107711" y="5661473"/>
            <a:ext cx="2791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</a:t>
            </a:r>
            <a:r>
              <a:rPr lang="de-DE" dirty="0"/>
              <a:t> on 1 </a:t>
            </a:r>
            <a:r>
              <a:rPr lang="de-DE" dirty="0" err="1"/>
              <a:t>July</a:t>
            </a:r>
            <a:r>
              <a:rPr lang="de-DE" dirty="0"/>
              <a:t> 2018</a:t>
            </a:r>
          </a:p>
          <a:p>
            <a:r>
              <a:rPr lang="ru-RU" dirty="0">
                <a:solidFill>
                  <a:srgbClr val="00B0F0"/>
                </a:solidFill>
              </a:rPr>
              <a:t>Калибровка </a:t>
            </a:r>
            <a:r>
              <a:rPr lang="ru-RU" dirty="0" smtClean="0">
                <a:solidFill>
                  <a:srgbClr val="00B0F0"/>
                </a:solidFill>
              </a:rPr>
              <a:t>1 </a:t>
            </a:r>
            <a:r>
              <a:rPr lang="ru-RU" dirty="0">
                <a:solidFill>
                  <a:srgbClr val="00B0F0"/>
                </a:solidFill>
              </a:rPr>
              <a:t>июля 201</a:t>
            </a:r>
            <a:r>
              <a:rPr lang="de-DE" dirty="0" smtClean="0">
                <a:solidFill>
                  <a:srgbClr val="00B0F0"/>
                </a:solidFill>
              </a:rPr>
              <a:t>8</a:t>
            </a:r>
            <a:r>
              <a:rPr lang="ru-RU" dirty="0" smtClean="0">
                <a:solidFill>
                  <a:srgbClr val="00B0F0"/>
                </a:solidFill>
              </a:rPr>
              <a:t> г.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5A38F26-0B19-4698-941D-015347610B39}"/>
              </a:ext>
            </a:extLst>
          </p:cNvPr>
          <p:cNvSpPr txBox="1"/>
          <p:nvPr/>
        </p:nvSpPr>
        <p:spPr>
          <a:xfrm>
            <a:off x="2186316" y="5661474"/>
            <a:ext cx="2791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</a:t>
            </a:r>
            <a:r>
              <a:rPr lang="de-DE" dirty="0"/>
              <a:t> on 1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  <a:p>
            <a:r>
              <a:rPr lang="ru-RU" dirty="0">
                <a:solidFill>
                  <a:srgbClr val="00B0F0"/>
                </a:solidFill>
              </a:rPr>
              <a:t>Калибровка </a:t>
            </a:r>
            <a:r>
              <a:rPr lang="ru-RU" dirty="0" smtClean="0">
                <a:solidFill>
                  <a:srgbClr val="00B0F0"/>
                </a:solidFill>
              </a:rPr>
              <a:t>1 </a:t>
            </a:r>
            <a:r>
              <a:rPr lang="ru-RU" dirty="0">
                <a:solidFill>
                  <a:srgbClr val="00B0F0"/>
                </a:solidFill>
              </a:rPr>
              <a:t>июля </a:t>
            </a:r>
            <a:r>
              <a:rPr lang="ru-RU" dirty="0" smtClean="0">
                <a:solidFill>
                  <a:srgbClr val="00B0F0"/>
                </a:solidFill>
              </a:rPr>
              <a:t>2015 г.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D588672-238F-40D1-8834-7CB768894A73}"/>
              </a:ext>
            </a:extLst>
          </p:cNvPr>
          <p:cNvSpPr txBox="1"/>
          <p:nvPr/>
        </p:nvSpPr>
        <p:spPr>
          <a:xfrm>
            <a:off x="8547905" y="3212969"/>
            <a:ext cx="2840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1925" y="2782082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77658" y="5475232"/>
            <a:ext cx="146470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08921" y="2873459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83598" y="5402903"/>
            <a:ext cx="146470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417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17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8B01600-1756-4F7B-92A6-EA9248ABCB67}"/>
              </a:ext>
            </a:extLst>
          </p:cNvPr>
          <p:cNvSpPr/>
          <p:nvPr/>
        </p:nvSpPr>
        <p:spPr>
          <a:xfrm>
            <a:off x="3212004" y="1081426"/>
            <a:ext cx="5516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Method 2: Control chart (calendar-time)</a:t>
            </a:r>
            <a:endParaRPr lang="de-DE" sz="24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16B7B65-A12A-413E-93E6-73A94EC3ADBC}"/>
              </a:ext>
            </a:extLst>
          </p:cNvPr>
          <p:cNvSpPr/>
          <p:nvPr/>
        </p:nvSpPr>
        <p:spPr>
          <a:xfrm>
            <a:off x="2309065" y="1543091"/>
            <a:ext cx="64608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Метод 2: </a:t>
            </a:r>
            <a:r>
              <a:rPr lang="ru-RU" sz="2400" b="1" dirty="0" smtClean="0">
                <a:solidFill>
                  <a:srgbClr val="00B0F0"/>
                </a:solidFill>
              </a:rPr>
              <a:t>Карта контроля </a:t>
            </a:r>
            <a:r>
              <a:rPr lang="ru-RU" sz="2400" b="1" dirty="0" smtClean="0">
                <a:solidFill>
                  <a:srgbClr val="00B0F0"/>
                </a:solidFill>
              </a:rPr>
              <a:t>(календарное </a:t>
            </a:r>
            <a:r>
              <a:rPr lang="ru-RU" sz="2400" b="1" dirty="0">
                <a:solidFill>
                  <a:srgbClr val="00B0F0"/>
                </a:solidFill>
              </a:rPr>
              <a:t>время)</a:t>
            </a:r>
            <a:endParaRPr lang="de-DE" sz="2400" b="1" dirty="0">
              <a:solidFill>
                <a:srgbClr val="00B0F0"/>
              </a:solidFill>
            </a:endParaRP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EB39AA65-E853-42A8-AC5C-6072DCBC78D3}"/>
              </a:ext>
            </a:extLst>
          </p:cNvPr>
          <p:cNvCxnSpPr/>
          <p:nvPr/>
        </p:nvCxnSpPr>
        <p:spPr>
          <a:xfrm flipV="1">
            <a:off x="2980592" y="2453054"/>
            <a:ext cx="0" cy="3094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E08CB90A-1ACA-48CF-A090-35878E532A30}"/>
              </a:ext>
            </a:extLst>
          </p:cNvPr>
          <p:cNvCxnSpPr/>
          <p:nvPr/>
        </p:nvCxnSpPr>
        <p:spPr>
          <a:xfrm>
            <a:off x="2963007" y="5565531"/>
            <a:ext cx="50467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1CA0A98C-692D-4FDB-A784-724F5C53EAB5}"/>
              </a:ext>
            </a:extLst>
          </p:cNvPr>
          <p:cNvSpPr/>
          <p:nvPr/>
        </p:nvSpPr>
        <p:spPr>
          <a:xfrm>
            <a:off x="3519929" y="5899666"/>
            <a:ext cx="1569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1 июля </a:t>
            </a:r>
            <a:r>
              <a:rPr lang="ru-RU" dirty="0" smtClean="0">
                <a:solidFill>
                  <a:srgbClr val="00B0F0"/>
                </a:solidFill>
              </a:rPr>
              <a:t>2015 г.</a:t>
            </a:r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31A7836-BA04-4E35-A43D-97595B23699E}"/>
              </a:ext>
            </a:extLst>
          </p:cNvPr>
          <p:cNvSpPr/>
          <p:nvPr/>
        </p:nvSpPr>
        <p:spPr>
          <a:xfrm>
            <a:off x="3600335" y="5671038"/>
            <a:ext cx="1228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80D64CB0-1BAC-4A38-8F0D-87BD8A617EB3}"/>
              </a:ext>
            </a:extLst>
          </p:cNvPr>
          <p:cNvCxnSpPr>
            <a:cxnSpLocks/>
          </p:cNvCxnSpPr>
          <p:nvPr/>
        </p:nvCxnSpPr>
        <p:spPr>
          <a:xfrm flipV="1">
            <a:off x="4214445" y="5424853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>
            <a:extLst>
              <a:ext uri="{FF2B5EF4-FFF2-40B4-BE49-F238E27FC236}">
                <a16:creationId xmlns:a16="http://schemas.microsoft.com/office/drawing/2014/main" id="{63895E71-45C2-4768-A69C-AD6FBA1478FB}"/>
              </a:ext>
            </a:extLst>
          </p:cNvPr>
          <p:cNvSpPr/>
          <p:nvPr/>
        </p:nvSpPr>
        <p:spPr>
          <a:xfrm>
            <a:off x="6096000" y="5899719"/>
            <a:ext cx="1569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1 июля 201</a:t>
            </a:r>
            <a:r>
              <a:rPr lang="de-DE" dirty="0" smtClean="0">
                <a:solidFill>
                  <a:srgbClr val="00B0F0"/>
                </a:solidFill>
              </a:rPr>
              <a:t>8</a:t>
            </a:r>
            <a:r>
              <a:rPr lang="ru-RU" dirty="0" smtClean="0">
                <a:solidFill>
                  <a:srgbClr val="00B0F0"/>
                </a:solidFill>
              </a:rPr>
              <a:t> г.</a:t>
            </a:r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FF812DC4-2526-4388-8BC8-C90B618C840C}"/>
              </a:ext>
            </a:extLst>
          </p:cNvPr>
          <p:cNvSpPr/>
          <p:nvPr/>
        </p:nvSpPr>
        <p:spPr>
          <a:xfrm>
            <a:off x="6176406" y="5671091"/>
            <a:ext cx="1228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 </a:t>
            </a:r>
            <a:r>
              <a:rPr lang="de-DE" dirty="0" err="1"/>
              <a:t>July</a:t>
            </a:r>
            <a:r>
              <a:rPr lang="de-DE" dirty="0"/>
              <a:t> 2018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D09FDE16-0DA6-4E7B-BCCE-A056356DFD3B}"/>
              </a:ext>
            </a:extLst>
          </p:cNvPr>
          <p:cNvCxnSpPr>
            <a:cxnSpLocks/>
          </p:cNvCxnSpPr>
          <p:nvPr/>
        </p:nvCxnSpPr>
        <p:spPr>
          <a:xfrm flipV="1">
            <a:off x="6790516" y="5424906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20">
            <a:extLst>
              <a:ext uri="{FF2B5EF4-FFF2-40B4-BE49-F238E27FC236}">
                <a16:creationId xmlns:a16="http://schemas.microsoft.com/office/drawing/2014/main" id="{8266633D-8B22-46A9-92B5-72B6C19AA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629" y="2268416"/>
            <a:ext cx="1710468" cy="80021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</a:p>
          <a:p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21" name="Text Box 18">
            <a:extLst>
              <a:ext uri="{FF2B5EF4-FFF2-40B4-BE49-F238E27FC236}">
                <a16:creationId xmlns:a16="http://schemas.microsoft.com/office/drawing/2014/main" id="{05EA3DA1-3566-4F20-8457-764A69723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4706" y="5186799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В</a:t>
            </a:r>
            <a:r>
              <a:rPr lang="ru-RU" sz="2000" b="1" dirty="0" smtClean="0">
                <a:solidFill>
                  <a:srgbClr val="00B0F0"/>
                </a:solidFill>
              </a:rPr>
              <a:t>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41E185A5-4813-46DC-AD92-E7A29551535C}"/>
              </a:ext>
            </a:extLst>
          </p:cNvPr>
          <p:cNvCxnSpPr/>
          <p:nvPr/>
        </p:nvCxnSpPr>
        <p:spPr>
          <a:xfrm flipV="1">
            <a:off x="4214445" y="5046785"/>
            <a:ext cx="0" cy="518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7193F845-C5AB-413C-BA1E-3DCAD8CB957B}"/>
              </a:ext>
            </a:extLst>
          </p:cNvPr>
          <p:cNvCxnSpPr>
            <a:cxnSpLocks/>
          </p:cNvCxnSpPr>
          <p:nvPr/>
        </p:nvCxnSpPr>
        <p:spPr>
          <a:xfrm flipV="1">
            <a:off x="6790516" y="3596054"/>
            <a:ext cx="0" cy="1969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4D46A40E-9AF6-45D7-BDA7-A1EAE274B1BB}"/>
              </a:ext>
            </a:extLst>
          </p:cNvPr>
          <p:cNvCxnSpPr/>
          <p:nvPr/>
        </p:nvCxnSpPr>
        <p:spPr>
          <a:xfrm flipV="1">
            <a:off x="4214445" y="3596054"/>
            <a:ext cx="2576071" cy="1450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62EB8E3D-C5EA-471B-91CB-431A3F577D9E}"/>
              </a:ext>
            </a:extLst>
          </p:cNvPr>
          <p:cNvSpPr txBox="1"/>
          <p:nvPr/>
        </p:nvSpPr>
        <p:spPr>
          <a:xfrm>
            <a:off x="4987954" y="4626292"/>
            <a:ext cx="1719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= </a:t>
            </a:r>
            <a:r>
              <a:rPr lang="de-DE" dirty="0" err="1"/>
              <a:t>drift</a:t>
            </a:r>
            <a:r>
              <a:rPr lang="de-DE" dirty="0"/>
              <a:t> per time </a:t>
            </a:r>
            <a:r>
              <a:rPr lang="de-DE" dirty="0" smtClean="0"/>
              <a:t>/</a:t>
            </a:r>
            <a:r>
              <a:rPr lang="ru-RU" dirty="0" smtClean="0">
                <a:solidFill>
                  <a:srgbClr val="00B0F0"/>
                </a:solidFill>
              </a:rPr>
              <a:t>дрейф </a:t>
            </a:r>
            <a:r>
              <a:rPr lang="ru-RU" dirty="0">
                <a:solidFill>
                  <a:srgbClr val="00B0F0"/>
                </a:solidFill>
              </a:rPr>
              <a:t>за </a:t>
            </a:r>
            <a:r>
              <a:rPr lang="ru-RU" dirty="0" smtClean="0">
                <a:solidFill>
                  <a:srgbClr val="00B0F0"/>
                </a:solidFill>
              </a:rPr>
              <a:t>промежуток времени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9" name="Pfeil: gebogen 28">
            <a:extLst>
              <a:ext uri="{FF2B5EF4-FFF2-40B4-BE49-F238E27FC236}">
                <a16:creationId xmlns:a16="http://schemas.microsoft.com/office/drawing/2014/main" id="{3489B8D4-0FDE-4BD8-AE8F-E8EC40CBE492}"/>
              </a:ext>
            </a:extLst>
          </p:cNvPr>
          <p:cNvSpPr/>
          <p:nvPr/>
        </p:nvSpPr>
        <p:spPr>
          <a:xfrm>
            <a:off x="5484937" y="2676268"/>
            <a:ext cx="1222126" cy="127851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3A69B663-E84E-41D2-82C7-A7BDEEF9CB4A}"/>
              </a:ext>
            </a:extLst>
          </p:cNvPr>
          <p:cNvSpPr txBox="1"/>
          <p:nvPr/>
        </p:nvSpPr>
        <p:spPr>
          <a:xfrm>
            <a:off x="6823823" y="2606808"/>
            <a:ext cx="3054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interval</a:t>
            </a:r>
            <a:endParaRPr lang="de-DE" dirty="0"/>
          </a:p>
          <a:p>
            <a:r>
              <a:rPr lang="ru-RU" dirty="0">
                <a:solidFill>
                  <a:srgbClr val="00B0F0"/>
                </a:solidFill>
              </a:rPr>
              <a:t>Расчет нового интервала</a:t>
            </a:r>
            <a:endParaRPr lang="de-D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459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68DB48-D998-499D-8C04-BCFB7C96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18</a:t>
            </a:fld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D3AC7D3-3C52-4AF6-BB9F-59E7A645D665}"/>
              </a:ext>
            </a:extLst>
          </p:cNvPr>
          <p:cNvSpPr/>
          <p:nvPr/>
        </p:nvSpPr>
        <p:spPr>
          <a:xfrm>
            <a:off x="4490110" y="1116595"/>
            <a:ext cx="3408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/>
              <a:t>Method 3: “In-</a:t>
            </a:r>
            <a:r>
              <a:rPr lang="de-DE" sz="2400" b="1" dirty="0" err="1"/>
              <a:t>use</a:t>
            </a:r>
            <a:r>
              <a:rPr lang="de-DE" sz="2400" b="1" dirty="0"/>
              <a:t>” time</a:t>
            </a:r>
            <a:endParaRPr lang="de-DE" sz="24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1FD9C8D-5661-4A2D-B217-42BAAE374629}"/>
              </a:ext>
            </a:extLst>
          </p:cNvPr>
          <p:cNvSpPr/>
          <p:nvPr/>
        </p:nvSpPr>
        <p:spPr>
          <a:xfrm>
            <a:off x="3709992" y="1578260"/>
            <a:ext cx="4390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3: </a:t>
            </a:r>
            <a:r>
              <a:rPr lang="ru-RU" sz="2400" b="1" dirty="0" smtClean="0">
                <a:solidFill>
                  <a:srgbClr val="00B0F0"/>
                </a:solidFill>
              </a:rPr>
              <a:t>Время использования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FCCC5C1-5D0D-4218-959E-374DB25FA825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C10C9CA-89F7-4970-A85C-4572E70BD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2277908"/>
            <a:ext cx="5641892" cy="357154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09F9A5A-DBE0-4E6F-A82B-8C9F7D600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949" y="2261752"/>
            <a:ext cx="5641892" cy="357154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EC78D971-5994-4843-A6C0-326FD7DDD8D0}"/>
              </a:ext>
            </a:extLst>
          </p:cNvPr>
          <p:cNvSpPr/>
          <p:nvPr/>
        </p:nvSpPr>
        <p:spPr>
          <a:xfrm>
            <a:off x="3332285" y="3279531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1DF1DC3-348E-49F7-B27A-5A0B04B3A255}"/>
              </a:ext>
            </a:extLst>
          </p:cNvPr>
          <p:cNvSpPr/>
          <p:nvPr/>
        </p:nvSpPr>
        <p:spPr>
          <a:xfrm>
            <a:off x="8434755" y="3121269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E7CBE1A-E687-4636-A580-6089D72435D8}"/>
              </a:ext>
            </a:extLst>
          </p:cNvPr>
          <p:cNvSpPr txBox="1"/>
          <p:nvPr/>
        </p:nvSpPr>
        <p:spPr>
          <a:xfrm>
            <a:off x="6857255" y="5526291"/>
            <a:ext cx="47316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de-DE" dirty="0" err="1" smtClean="0"/>
              <a:t>Calibration</a:t>
            </a:r>
            <a:r>
              <a:rPr lang="de-DE" dirty="0" smtClean="0"/>
              <a:t> </a:t>
            </a:r>
            <a:r>
              <a:rPr lang="de-DE" dirty="0"/>
              <a:t>after additional 200 </a:t>
            </a:r>
            <a:r>
              <a:rPr lang="de-DE" dirty="0" err="1"/>
              <a:t>hours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endParaRPr lang="de-DE" dirty="0"/>
          </a:p>
          <a:p>
            <a:r>
              <a:rPr lang="ru-RU" dirty="0">
                <a:solidFill>
                  <a:srgbClr val="00B0F0"/>
                </a:solidFill>
              </a:rPr>
              <a:t>Калибровка </a:t>
            </a:r>
            <a:r>
              <a:rPr lang="ru-RU" dirty="0">
                <a:solidFill>
                  <a:srgbClr val="00B0F0"/>
                </a:solidFill>
              </a:rPr>
              <a:t>через 200 дополнительных часов </a:t>
            </a:r>
            <a:r>
              <a:rPr lang="de-DE" dirty="0">
                <a:solidFill>
                  <a:srgbClr val="00B0F0"/>
                </a:solidFill>
              </a:rPr>
              <a:t/>
            </a:r>
            <a:br>
              <a:rPr lang="de-DE" dirty="0">
                <a:solidFill>
                  <a:srgbClr val="00B0F0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использования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58642AB-F71D-424C-999C-88949051E2DF}"/>
              </a:ext>
            </a:extLst>
          </p:cNvPr>
          <p:cNvSpPr txBox="1"/>
          <p:nvPr/>
        </p:nvSpPr>
        <p:spPr>
          <a:xfrm>
            <a:off x="1585406" y="5661472"/>
            <a:ext cx="4510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</a:t>
            </a:r>
            <a:r>
              <a:rPr lang="de-DE" dirty="0"/>
              <a:t> after 200 </a:t>
            </a:r>
            <a:r>
              <a:rPr lang="de-DE" dirty="0" err="1"/>
              <a:t>hours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endParaRPr lang="de-DE" dirty="0"/>
          </a:p>
          <a:p>
            <a:r>
              <a:rPr lang="ru-RU" dirty="0">
                <a:solidFill>
                  <a:srgbClr val="00B0F0"/>
                </a:solidFill>
              </a:rPr>
              <a:t>Калибровка через 200 часов использования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6858526-6523-4386-85FF-A45C3BF322A3}"/>
              </a:ext>
            </a:extLst>
          </p:cNvPr>
          <p:cNvSpPr txBox="1"/>
          <p:nvPr/>
        </p:nvSpPr>
        <p:spPr>
          <a:xfrm>
            <a:off x="8547905" y="3212969"/>
            <a:ext cx="2840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1630" y="2828881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8921" y="2828880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7556" y="5423489"/>
            <a:ext cx="25096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28608" y="5415111"/>
            <a:ext cx="234667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73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68DB48-D998-499D-8C04-BCFB7C96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19</a:t>
            </a:fld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D3AC7D3-3C52-4AF6-BB9F-59E7A645D665}"/>
              </a:ext>
            </a:extLst>
          </p:cNvPr>
          <p:cNvSpPr/>
          <p:nvPr/>
        </p:nvSpPr>
        <p:spPr>
          <a:xfrm>
            <a:off x="4490110" y="1116595"/>
            <a:ext cx="3408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/>
              <a:t>Method 3: “In-</a:t>
            </a:r>
            <a:r>
              <a:rPr lang="de-DE" sz="2400" b="1" dirty="0" err="1"/>
              <a:t>use</a:t>
            </a:r>
            <a:r>
              <a:rPr lang="de-DE" sz="2400" b="1" dirty="0"/>
              <a:t>” time</a:t>
            </a:r>
            <a:endParaRPr lang="de-DE" sz="24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1FD9C8D-5661-4A2D-B217-42BAAE374629}"/>
              </a:ext>
            </a:extLst>
          </p:cNvPr>
          <p:cNvSpPr/>
          <p:nvPr/>
        </p:nvSpPr>
        <p:spPr>
          <a:xfrm>
            <a:off x="3709992" y="1578260"/>
            <a:ext cx="4409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Метод 3: </a:t>
            </a:r>
            <a:r>
              <a:rPr lang="ru-RU" sz="2400" b="1" dirty="0" smtClean="0">
                <a:solidFill>
                  <a:srgbClr val="00B0F0"/>
                </a:solidFill>
              </a:rPr>
              <a:t>Время использования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FCCC5C1-5D0D-4218-959E-374DB25FA825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C10C9CA-89F7-4970-A85C-4572E70BD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2277908"/>
            <a:ext cx="5641892" cy="357154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09F9A5A-DBE0-4E6F-A82B-8C9F7D600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949" y="2261752"/>
            <a:ext cx="5641892" cy="357154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EC78D971-5994-4843-A6C0-326FD7DDD8D0}"/>
              </a:ext>
            </a:extLst>
          </p:cNvPr>
          <p:cNvSpPr/>
          <p:nvPr/>
        </p:nvSpPr>
        <p:spPr>
          <a:xfrm>
            <a:off x="3332285" y="3279531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1DF1DC3-348E-49F7-B27A-5A0B04B3A255}"/>
              </a:ext>
            </a:extLst>
          </p:cNvPr>
          <p:cNvSpPr/>
          <p:nvPr/>
        </p:nvSpPr>
        <p:spPr>
          <a:xfrm>
            <a:off x="8434755" y="3121269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E7CBE1A-E687-4636-A580-6089D72435D8}"/>
              </a:ext>
            </a:extLst>
          </p:cNvPr>
          <p:cNvSpPr txBox="1"/>
          <p:nvPr/>
        </p:nvSpPr>
        <p:spPr>
          <a:xfrm>
            <a:off x="6857255" y="5526291"/>
            <a:ext cx="447943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700" dirty="0" smtClean="0"/>
          </a:p>
          <a:p>
            <a:r>
              <a:rPr lang="de-DE" sz="1700" dirty="0" err="1" smtClean="0"/>
              <a:t>Calibration</a:t>
            </a:r>
            <a:r>
              <a:rPr lang="de-DE" sz="1700" dirty="0" smtClean="0"/>
              <a:t> </a:t>
            </a:r>
            <a:r>
              <a:rPr lang="de-DE" sz="1700" dirty="0"/>
              <a:t>after additional 200 </a:t>
            </a:r>
            <a:r>
              <a:rPr lang="de-DE" sz="1700" dirty="0" err="1"/>
              <a:t>hours</a:t>
            </a:r>
            <a:r>
              <a:rPr lang="de-DE" sz="1700" dirty="0"/>
              <a:t> </a:t>
            </a:r>
            <a:r>
              <a:rPr lang="de-DE" sz="1700" dirty="0" err="1"/>
              <a:t>of</a:t>
            </a:r>
            <a:r>
              <a:rPr lang="de-DE" sz="1700" dirty="0"/>
              <a:t> </a:t>
            </a:r>
            <a:r>
              <a:rPr lang="de-DE" sz="1700" dirty="0" err="1"/>
              <a:t>use</a:t>
            </a:r>
            <a:endParaRPr lang="de-DE" sz="1700" dirty="0"/>
          </a:p>
          <a:p>
            <a:r>
              <a:rPr lang="ru-RU" sz="1700" dirty="0">
                <a:solidFill>
                  <a:srgbClr val="00B0F0"/>
                </a:solidFill>
              </a:rPr>
              <a:t>Калибровка </a:t>
            </a:r>
            <a:r>
              <a:rPr lang="ru-RU" sz="1700" dirty="0">
                <a:solidFill>
                  <a:srgbClr val="00B0F0"/>
                </a:solidFill>
              </a:rPr>
              <a:t>через 200 дополнительных часов </a:t>
            </a:r>
            <a:r>
              <a:rPr lang="de-DE" sz="1700" dirty="0">
                <a:solidFill>
                  <a:srgbClr val="00B0F0"/>
                </a:solidFill>
              </a:rPr>
              <a:t/>
            </a:r>
            <a:br>
              <a:rPr lang="de-DE" sz="1700" dirty="0">
                <a:solidFill>
                  <a:srgbClr val="00B0F0"/>
                </a:solidFill>
              </a:rPr>
            </a:br>
            <a:r>
              <a:rPr lang="ru-RU" sz="1700" dirty="0" smtClean="0">
                <a:solidFill>
                  <a:srgbClr val="00B0F0"/>
                </a:solidFill>
              </a:rPr>
              <a:t>использования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58642AB-F71D-424C-999C-88949051E2DF}"/>
              </a:ext>
            </a:extLst>
          </p:cNvPr>
          <p:cNvSpPr txBox="1"/>
          <p:nvPr/>
        </p:nvSpPr>
        <p:spPr>
          <a:xfrm>
            <a:off x="1585406" y="5661472"/>
            <a:ext cx="426905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700" dirty="0" err="1"/>
              <a:t>Calibration</a:t>
            </a:r>
            <a:r>
              <a:rPr lang="de-DE" sz="1700" dirty="0"/>
              <a:t> after 200 </a:t>
            </a:r>
            <a:r>
              <a:rPr lang="de-DE" sz="1700" dirty="0" err="1"/>
              <a:t>hours</a:t>
            </a:r>
            <a:r>
              <a:rPr lang="de-DE" sz="1700" dirty="0"/>
              <a:t> </a:t>
            </a:r>
            <a:r>
              <a:rPr lang="de-DE" sz="1700" dirty="0" err="1"/>
              <a:t>of</a:t>
            </a:r>
            <a:r>
              <a:rPr lang="de-DE" sz="1700" dirty="0"/>
              <a:t> </a:t>
            </a:r>
            <a:r>
              <a:rPr lang="de-DE" sz="1700" dirty="0" err="1"/>
              <a:t>use</a:t>
            </a:r>
            <a:endParaRPr lang="de-DE" sz="1700" dirty="0"/>
          </a:p>
          <a:p>
            <a:r>
              <a:rPr lang="ru-RU" sz="1700" dirty="0">
                <a:solidFill>
                  <a:srgbClr val="00B0F0"/>
                </a:solidFill>
              </a:rPr>
              <a:t>Калибровка через 200 часов использования</a:t>
            </a:r>
            <a:endParaRPr lang="de-DE" sz="1700" dirty="0">
              <a:solidFill>
                <a:srgbClr val="00B0F0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6858526-6523-4386-85FF-A45C3BF322A3}"/>
              </a:ext>
            </a:extLst>
          </p:cNvPr>
          <p:cNvSpPr txBox="1"/>
          <p:nvPr/>
        </p:nvSpPr>
        <p:spPr>
          <a:xfrm>
            <a:off x="8547905" y="3212969"/>
            <a:ext cx="2840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1630" y="2828881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8921" y="2828880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7556" y="5423489"/>
            <a:ext cx="25096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28608" y="5415111"/>
            <a:ext cx="234667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602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941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 err="1"/>
              <a:t>Cooperation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ILAC and OIML / </a:t>
            </a:r>
            <a:r>
              <a:rPr lang="ru-RU" sz="2800" dirty="0"/>
              <a:t>Сотрудничество ILAC и МОЗМ</a:t>
            </a:r>
            <a:endParaRPr lang="de-DE" sz="28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EBFAEC2-A54B-40FC-8629-C267B2D47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626" y="960853"/>
            <a:ext cx="9689318" cy="524291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57142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68DB48-D998-499D-8C04-BCFB7C96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20</a:t>
            </a:fld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D3AC7D3-3C52-4AF6-BB9F-59E7A645D665}"/>
              </a:ext>
            </a:extLst>
          </p:cNvPr>
          <p:cNvSpPr/>
          <p:nvPr/>
        </p:nvSpPr>
        <p:spPr>
          <a:xfrm>
            <a:off x="4490110" y="1116595"/>
            <a:ext cx="3408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/>
              <a:t>Method 3: “In-</a:t>
            </a:r>
            <a:r>
              <a:rPr lang="de-DE" sz="2400" b="1" dirty="0" err="1"/>
              <a:t>use</a:t>
            </a:r>
            <a:r>
              <a:rPr lang="de-DE" sz="2400" b="1" dirty="0"/>
              <a:t>” time</a:t>
            </a:r>
            <a:endParaRPr lang="de-DE" sz="24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1FD9C8D-5661-4A2D-B217-42BAAE374629}"/>
              </a:ext>
            </a:extLst>
          </p:cNvPr>
          <p:cNvSpPr/>
          <p:nvPr/>
        </p:nvSpPr>
        <p:spPr>
          <a:xfrm>
            <a:off x="3709992" y="1578260"/>
            <a:ext cx="4409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3: </a:t>
            </a:r>
            <a:r>
              <a:rPr lang="ru-RU" sz="2400" b="1" dirty="0" smtClean="0">
                <a:solidFill>
                  <a:srgbClr val="00B0F0"/>
                </a:solidFill>
              </a:rPr>
              <a:t>Время использования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FCCC5C1-5D0D-4218-959E-374DB25FA825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D69E617-BD63-413B-8F62-F0D704FBFF5B}"/>
              </a:ext>
            </a:extLst>
          </p:cNvPr>
          <p:cNvCxnSpPr/>
          <p:nvPr/>
        </p:nvCxnSpPr>
        <p:spPr>
          <a:xfrm flipV="1">
            <a:off x="2980592" y="2453054"/>
            <a:ext cx="0" cy="3094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848D0E56-6211-45E9-8C61-DC7A1B2B9B0A}"/>
              </a:ext>
            </a:extLst>
          </p:cNvPr>
          <p:cNvCxnSpPr/>
          <p:nvPr/>
        </p:nvCxnSpPr>
        <p:spPr>
          <a:xfrm>
            <a:off x="2963007" y="5565531"/>
            <a:ext cx="50467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F469B6C8-B4E1-4EFF-9D88-8DF67A341507}"/>
              </a:ext>
            </a:extLst>
          </p:cNvPr>
          <p:cNvSpPr/>
          <p:nvPr/>
        </p:nvSpPr>
        <p:spPr>
          <a:xfrm>
            <a:off x="2551714" y="5943599"/>
            <a:ext cx="3307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Через </a:t>
            </a:r>
            <a:r>
              <a:rPr lang="ru-RU" dirty="0">
                <a:solidFill>
                  <a:srgbClr val="00B0F0"/>
                </a:solidFill>
              </a:rPr>
              <a:t>200 часов использования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A37C3C3-8302-49BD-A8CF-8995AB56F42C}"/>
              </a:ext>
            </a:extLst>
          </p:cNvPr>
          <p:cNvSpPr/>
          <p:nvPr/>
        </p:nvSpPr>
        <p:spPr>
          <a:xfrm>
            <a:off x="3190567" y="5644647"/>
            <a:ext cx="2271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After 200 </a:t>
            </a:r>
            <a:r>
              <a:rPr lang="de-DE" dirty="0" err="1"/>
              <a:t>hours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endParaRPr lang="de-DE" dirty="0"/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06BCA5E2-00F3-449D-83FD-04465EEC4029}"/>
              </a:ext>
            </a:extLst>
          </p:cNvPr>
          <p:cNvCxnSpPr>
            <a:cxnSpLocks/>
          </p:cNvCxnSpPr>
          <p:nvPr/>
        </p:nvCxnSpPr>
        <p:spPr>
          <a:xfrm flipV="1">
            <a:off x="4214445" y="5424853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E5CD0862-E99B-4931-9AD1-304741157BE9}"/>
              </a:ext>
            </a:extLst>
          </p:cNvPr>
          <p:cNvCxnSpPr>
            <a:cxnSpLocks/>
          </p:cNvCxnSpPr>
          <p:nvPr/>
        </p:nvCxnSpPr>
        <p:spPr>
          <a:xfrm flipV="1">
            <a:off x="6790516" y="5424906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20">
            <a:extLst>
              <a:ext uri="{FF2B5EF4-FFF2-40B4-BE49-F238E27FC236}">
                <a16:creationId xmlns:a16="http://schemas.microsoft.com/office/drawing/2014/main" id="{5F4B28F2-99EA-4874-BA62-0CAE4C272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629" y="2268416"/>
            <a:ext cx="1710468" cy="80021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</a:p>
          <a:p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23" name="Text Box 18">
            <a:extLst>
              <a:ext uri="{FF2B5EF4-FFF2-40B4-BE49-F238E27FC236}">
                <a16:creationId xmlns:a16="http://schemas.microsoft.com/office/drawing/2014/main" id="{8387293B-7455-4A3F-B429-A6DC72C5E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052" y="4991776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rgbClr val="00B0F0"/>
                </a:solidFill>
              </a:rPr>
              <a:t>Время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570C3188-92A5-4014-A701-856287BABC89}"/>
              </a:ext>
            </a:extLst>
          </p:cNvPr>
          <p:cNvCxnSpPr/>
          <p:nvPr/>
        </p:nvCxnSpPr>
        <p:spPr>
          <a:xfrm flipV="1">
            <a:off x="4214445" y="5046785"/>
            <a:ext cx="0" cy="518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4CA454B2-60A9-4EBD-A9B1-5CD3B8B93F72}"/>
              </a:ext>
            </a:extLst>
          </p:cNvPr>
          <p:cNvCxnSpPr>
            <a:cxnSpLocks/>
          </p:cNvCxnSpPr>
          <p:nvPr/>
        </p:nvCxnSpPr>
        <p:spPr>
          <a:xfrm flipV="1">
            <a:off x="6790516" y="3596054"/>
            <a:ext cx="0" cy="1969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91578170-7FD0-4643-B988-5F9026DAB73C}"/>
              </a:ext>
            </a:extLst>
          </p:cNvPr>
          <p:cNvCxnSpPr/>
          <p:nvPr/>
        </p:nvCxnSpPr>
        <p:spPr>
          <a:xfrm flipV="1">
            <a:off x="4214445" y="3596054"/>
            <a:ext cx="2576071" cy="1450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>
            <a:extLst>
              <a:ext uri="{FF2B5EF4-FFF2-40B4-BE49-F238E27FC236}">
                <a16:creationId xmlns:a16="http://schemas.microsoft.com/office/drawing/2014/main" id="{DF42DDC2-DE49-4237-9DFD-E7913CDEC847}"/>
              </a:ext>
            </a:extLst>
          </p:cNvPr>
          <p:cNvSpPr txBox="1"/>
          <p:nvPr/>
        </p:nvSpPr>
        <p:spPr>
          <a:xfrm>
            <a:off x="4987954" y="4501652"/>
            <a:ext cx="1719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= </a:t>
            </a:r>
            <a:r>
              <a:rPr lang="de-DE" dirty="0" err="1"/>
              <a:t>drift</a:t>
            </a:r>
            <a:r>
              <a:rPr lang="de-DE" dirty="0"/>
              <a:t> per time </a:t>
            </a:r>
            <a:r>
              <a:rPr lang="de-DE" dirty="0" smtClean="0"/>
              <a:t>/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B0F0"/>
                </a:solidFill>
              </a:rPr>
              <a:t>дрейф </a:t>
            </a:r>
            <a:r>
              <a:rPr lang="ru-RU" dirty="0">
                <a:solidFill>
                  <a:srgbClr val="00B0F0"/>
                </a:solidFill>
              </a:rPr>
              <a:t>за промежуток времени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8" name="Pfeil: gebogen 27">
            <a:extLst>
              <a:ext uri="{FF2B5EF4-FFF2-40B4-BE49-F238E27FC236}">
                <a16:creationId xmlns:a16="http://schemas.microsoft.com/office/drawing/2014/main" id="{3D5E374B-794A-46BC-BB50-8E93F5924D0A}"/>
              </a:ext>
            </a:extLst>
          </p:cNvPr>
          <p:cNvSpPr/>
          <p:nvPr/>
        </p:nvSpPr>
        <p:spPr>
          <a:xfrm>
            <a:off x="5484937" y="2676268"/>
            <a:ext cx="1222126" cy="127851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6F4336CC-68D1-47A0-BC5C-3BBD0B8DB858}"/>
              </a:ext>
            </a:extLst>
          </p:cNvPr>
          <p:cNvSpPr txBox="1"/>
          <p:nvPr/>
        </p:nvSpPr>
        <p:spPr>
          <a:xfrm>
            <a:off x="6823823" y="2606808"/>
            <a:ext cx="3054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interval</a:t>
            </a:r>
            <a:endParaRPr lang="de-DE" dirty="0"/>
          </a:p>
          <a:p>
            <a:r>
              <a:rPr lang="ru-RU" dirty="0">
                <a:solidFill>
                  <a:srgbClr val="00B0F0"/>
                </a:solidFill>
              </a:rPr>
              <a:t>Расчет нового интервала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DA7D129-70CE-4F27-9AC9-F75EA02F0FA7}"/>
              </a:ext>
            </a:extLst>
          </p:cNvPr>
          <p:cNvSpPr/>
          <p:nvPr/>
        </p:nvSpPr>
        <p:spPr>
          <a:xfrm>
            <a:off x="5877176" y="5644671"/>
            <a:ext cx="326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After additional 200 </a:t>
            </a:r>
            <a:r>
              <a:rPr lang="de-DE" dirty="0" err="1"/>
              <a:t>hours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EEE5D86-A739-4D5B-8A5C-10A4074EF369}"/>
              </a:ext>
            </a:extLst>
          </p:cNvPr>
          <p:cNvSpPr/>
          <p:nvPr/>
        </p:nvSpPr>
        <p:spPr>
          <a:xfrm>
            <a:off x="5877176" y="5952383"/>
            <a:ext cx="5013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Через 200 дополнительных часов </a:t>
            </a:r>
            <a:r>
              <a:rPr lang="ru-RU" dirty="0">
                <a:solidFill>
                  <a:srgbClr val="00B0F0"/>
                </a:solidFill>
              </a:rPr>
              <a:t>использования</a:t>
            </a:r>
            <a:endParaRPr lang="de-D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63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21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2E282DF-781C-4BD8-8E84-54920097A511}"/>
              </a:ext>
            </a:extLst>
          </p:cNvPr>
          <p:cNvSpPr/>
          <p:nvPr/>
        </p:nvSpPr>
        <p:spPr>
          <a:xfrm>
            <a:off x="2513290" y="1099010"/>
            <a:ext cx="6920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Method 4: In service checking, or “black-box” testing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9EB02DE-E516-4912-90BF-A01AD507AF99}"/>
              </a:ext>
            </a:extLst>
          </p:cNvPr>
          <p:cNvSpPr/>
          <p:nvPr/>
        </p:nvSpPr>
        <p:spPr>
          <a:xfrm>
            <a:off x="1236870" y="1620578"/>
            <a:ext cx="9850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4: </a:t>
            </a:r>
            <a:r>
              <a:rPr lang="ru-RU" sz="2400" b="1" dirty="0" smtClean="0">
                <a:solidFill>
                  <a:srgbClr val="00B0F0"/>
                </a:solidFill>
              </a:rPr>
              <a:t>Проверка в процессе эксплуатации </a:t>
            </a:r>
            <a:r>
              <a:rPr lang="ru-RU" sz="2400" b="1" dirty="0">
                <a:solidFill>
                  <a:srgbClr val="00B0F0"/>
                </a:solidFill>
              </a:rPr>
              <a:t>или </a:t>
            </a:r>
            <a:r>
              <a:rPr lang="ru-RU" sz="2400" b="1" dirty="0" smtClean="0">
                <a:solidFill>
                  <a:srgbClr val="00B0F0"/>
                </a:solidFill>
              </a:rPr>
              <a:t>тестирование методом </a:t>
            </a:r>
            <a:r>
              <a:rPr lang="ru-RU" sz="2400" b="1" dirty="0">
                <a:solidFill>
                  <a:srgbClr val="00B0F0"/>
                </a:solidFill>
              </a:rPr>
              <a:t>«черного ящика»</a:t>
            </a:r>
            <a:endParaRPr lang="de-DE" sz="2400" b="1" dirty="0">
              <a:solidFill>
                <a:srgbClr val="00B0F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BD1AD79-BFE1-450F-A1A9-665C64408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19" y="2261752"/>
            <a:ext cx="5641892" cy="357154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EEED2D1-F14E-45DF-A636-42298DE37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949" y="2261752"/>
            <a:ext cx="5641892" cy="3571549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C3569E7A-9862-48A1-9A3C-19D7D8DA830D}"/>
              </a:ext>
            </a:extLst>
          </p:cNvPr>
          <p:cNvSpPr/>
          <p:nvPr/>
        </p:nvSpPr>
        <p:spPr>
          <a:xfrm>
            <a:off x="3332285" y="3279531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8805B3C2-3F43-4983-952F-24E5702FEABA}"/>
              </a:ext>
            </a:extLst>
          </p:cNvPr>
          <p:cNvSpPr/>
          <p:nvPr/>
        </p:nvSpPr>
        <p:spPr>
          <a:xfrm>
            <a:off x="8434755" y="3121269"/>
            <a:ext cx="465992" cy="492369"/>
          </a:xfrm>
          <a:prstGeom prst="ellipse">
            <a:avLst/>
          </a:prstGeom>
          <a:noFill/>
          <a:ln w="41275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3EB8987-FEDF-447E-81A0-3B447B9AEAFE}"/>
              </a:ext>
            </a:extLst>
          </p:cNvPr>
          <p:cNvSpPr txBox="1"/>
          <p:nvPr/>
        </p:nvSpPr>
        <p:spPr>
          <a:xfrm>
            <a:off x="7107711" y="5661473"/>
            <a:ext cx="2791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</a:t>
            </a:r>
            <a:r>
              <a:rPr lang="de-DE" dirty="0"/>
              <a:t> on 2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  <a:p>
            <a:r>
              <a:rPr lang="ru-RU" dirty="0">
                <a:solidFill>
                  <a:srgbClr val="00B0F0"/>
                </a:solidFill>
              </a:rPr>
              <a:t>Калибровка </a:t>
            </a:r>
            <a:r>
              <a:rPr lang="de-DE" dirty="0" smtClean="0">
                <a:solidFill>
                  <a:srgbClr val="00B0F0"/>
                </a:solidFill>
              </a:rPr>
              <a:t>2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>
                <a:solidFill>
                  <a:srgbClr val="00B0F0"/>
                </a:solidFill>
              </a:rPr>
              <a:t>июля 201</a:t>
            </a:r>
            <a:r>
              <a:rPr lang="de-DE" dirty="0" smtClean="0">
                <a:solidFill>
                  <a:srgbClr val="00B0F0"/>
                </a:solidFill>
              </a:rPr>
              <a:t>5</a:t>
            </a:r>
            <a:r>
              <a:rPr lang="ru-RU" dirty="0" smtClean="0">
                <a:solidFill>
                  <a:srgbClr val="00B0F0"/>
                </a:solidFill>
              </a:rPr>
              <a:t> г.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1CB83D8-67FD-4216-BA6A-4DF740F5B17D}"/>
              </a:ext>
            </a:extLst>
          </p:cNvPr>
          <p:cNvSpPr txBox="1"/>
          <p:nvPr/>
        </p:nvSpPr>
        <p:spPr>
          <a:xfrm>
            <a:off x="2186316" y="5661474"/>
            <a:ext cx="2791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Calibration</a:t>
            </a:r>
            <a:r>
              <a:rPr lang="de-DE" dirty="0"/>
              <a:t> on 1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  <a:p>
            <a:r>
              <a:rPr lang="ru-RU" dirty="0">
                <a:solidFill>
                  <a:srgbClr val="00B0F0"/>
                </a:solidFill>
              </a:rPr>
              <a:t>Калибровка </a:t>
            </a:r>
            <a:r>
              <a:rPr lang="ru-RU" dirty="0" smtClean="0">
                <a:solidFill>
                  <a:srgbClr val="00B0F0"/>
                </a:solidFill>
              </a:rPr>
              <a:t>1 </a:t>
            </a:r>
            <a:r>
              <a:rPr lang="ru-RU" dirty="0">
                <a:solidFill>
                  <a:srgbClr val="00B0F0"/>
                </a:solidFill>
              </a:rPr>
              <a:t>июля </a:t>
            </a:r>
            <a:r>
              <a:rPr lang="ru-RU" dirty="0" smtClean="0">
                <a:solidFill>
                  <a:srgbClr val="00B0F0"/>
                </a:solidFill>
              </a:rPr>
              <a:t>2015 г.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8AE12C0-26CE-477D-844B-62722CC0D21F}"/>
              </a:ext>
            </a:extLst>
          </p:cNvPr>
          <p:cNvSpPr txBox="1"/>
          <p:nvPr/>
        </p:nvSpPr>
        <p:spPr>
          <a:xfrm>
            <a:off x="8547905" y="3212969"/>
            <a:ext cx="2840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1630" y="2828881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71000" y="2812860"/>
            <a:ext cx="13371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Измеренное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7556" y="5423489"/>
            <a:ext cx="25096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65442" y="5423489"/>
            <a:ext cx="25096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</a:rPr>
              <a:t>Опорное значение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48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74EA9334-AEDC-4E15-B1F7-D268216F2402}"/>
              </a:ext>
            </a:extLst>
          </p:cNvPr>
          <p:cNvCxnSpPr/>
          <p:nvPr/>
        </p:nvCxnSpPr>
        <p:spPr>
          <a:xfrm flipV="1">
            <a:off x="2980592" y="2453054"/>
            <a:ext cx="0" cy="3094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326FCAE6-B200-4B70-BE62-C3554E7E7C30}"/>
              </a:ext>
            </a:extLst>
          </p:cNvPr>
          <p:cNvCxnSpPr/>
          <p:nvPr/>
        </p:nvCxnSpPr>
        <p:spPr>
          <a:xfrm>
            <a:off x="2963007" y="5565531"/>
            <a:ext cx="50467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>
            <a:extLst>
              <a:ext uri="{FF2B5EF4-FFF2-40B4-BE49-F238E27FC236}">
                <a16:creationId xmlns:a16="http://schemas.microsoft.com/office/drawing/2014/main" id="{61EDF061-CA39-43BE-83D4-1C15915F287D}"/>
              </a:ext>
            </a:extLst>
          </p:cNvPr>
          <p:cNvSpPr/>
          <p:nvPr/>
        </p:nvSpPr>
        <p:spPr>
          <a:xfrm>
            <a:off x="3519929" y="5899666"/>
            <a:ext cx="1569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1 июля </a:t>
            </a:r>
            <a:r>
              <a:rPr lang="ru-RU" dirty="0" smtClean="0">
                <a:solidFill>
                  <a:srgbClr val="00B0F0"/>
                </a:solidFill>
              </a:rPr>
              <a:t>2015 г.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BA6B93B-9AB0-4763-BB28-77306FB9014C}"/>
              </a:ext>
            </a:extLst>
          </p:cNvPr>
          <p:cNvSpPr/>
          <p:nvPr/>
        </p:nvSpPr>
        <p:spPr>
          <a:xfrm>
            <a:off x="3600335" y="5671038"/>
            <a:ext cx="1228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5F8F1B18-184E-4202-A364-A40B6AD76DFC}"/>
              </a:ext>
            </a:extLst>
          </p:cNvPr>
          <p:cNvCxnSpPr>
            <a:cxnSpLocks/>
          </p:cNvCxnSpPr>
          <p:nvPr/>
        </p:nvCxnSpPr>
        <p:spPr>
          <a:xfrm flipV="1">
            <a:off x="4214445" y="5424853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>
            <a:extLst>
              <a:ext uri="{FF2B5EF4-FFF2-40B4-BE49-F238E27FC236}">
                <a16:creationId xmlns:a16="http://schemas.microsoft.com/office/drawing/2014/main" id="{57F7C76A-C6D7-4CB9-96A6-515492B10591}"/>
              </a:ext>
            </a:extLst>
          </p:cNvPr>
          <p:cNvSpPr/>
          <p:nvPr/>
        </p:nvSpPr>
        <p:spPr>
          <a:xfrm>
            <a:off x="6096000" y="5899719"/>
            <a:ext cx="1686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B0F0"/>
                </a:solidFill>
              </a:rPr>
              <a:t>20</a:t>
            </a:r>
            <a:r>
              <a:rPr lang="ru-RU" dirty="0">
                <a:solidFill>
                  <a:srgbClr val="00B0F0"/>
                </a:solidFill>
              </a:rPr>
              <a:t> июля 201</a:t>
            </a:r>
            <a:r>
              <a:rPr lang="de-DE" dirty="0" smtClean="0">
                <a:solidFill>
                  <a:srgbClr val="00B0F0"/>
                </a:solidFill>
              </a:rPr>
              <a:t>5</a:t>
            </a:r>
            <a:r>
              <a:rPr lang="ru-RU" dirty="0" smtClean="0">
                <a:solidFill>
                  <a:srgbClr val="00B0F0"/>
                </a:solidFill>
              </a:rPr>
              <a:t> г.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C8D042C-9D48-47B9-92F7-50962B125544}"/>
              </a:ext>
            </a:extLst>
          </p:cNvPr>
          <p:cNvSpPr/>
          <p:nvPr/>
        </p:nvSpPr>
        <p:spPr>
          <a:xfrm>
            <a:off x="6176406" y="5671091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20 </a:t>
            </a:r>
            <a:r>
              <a:rPr lang="de-DE" dirty="0" err="1"/>
              <a:t>July</a:t>
            </a:r>
            <a:r>
              <a:rPr lang="de-DE" dirty="0"/>
              <a:t> 2015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8CB2DD81-E67B-403F-A0E9-7D0BD8EB445D}"/>
              </a:ext>
            </a:extLst>
          </p:cNvPr>
          <p:cNvCxnSpPr>
            <a:cxnSpLocks/>
          </p:cNvCxnSpPr>
          <p:nvPr/>
        </p:nvCxnSpPr>
        <p:spPr>
          <a:xfrm flipV="1">
            <a:off x="6790516" y="5424906"/>
            <a:ext cx="0" cy="23739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0">
            <a:extLst>
              <a:ext uri="{FF2B5EF4-FFF2-40B4-BE49-F238E27FC236}">
                <a16:creationId xmlns:a16="http://schemas.microsoft.com/office/drawing/2014/main" id="{46C3CF97-91A1-4C00-AC92-60DC02782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629" y="2268416"/>
            <a:ext cx="1710468" cy="80021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</a:p>
          <a:p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id="{1D22225B-A676-4EC1-83FA-E685B6399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4706" y="5186799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В</a:t>
            </a:r>
            <a:r>
              <a:rPr lang="ru-RU" sz="2000" b="1" dirty="0" smtClean="0">
                <a:solidFill>
                  <a:srgbClr val="00B0F0"/>
                </a:solidFill>
              </a:rPr>
              <a:t>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0281890A-EF46-4345-8362-6F5F31335ED4}"/>
              </a:ext>
            </a:extLst>
          </p:cNvPr>
          <p:cNvCxnSpPr/>
          <p:nvPr/>
        </p:nvCxnSpPr>
        <p:spPr>
          <a:xfrm flipV="1">
            <a:off x="4214445" y="5046785"/>
            <a:ext cx="0" cy="518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78BA44F9-F561-452E-ACB7-E801497D22FD}"/>
              </a:ext>
            </a:extLst>
          </p:cNvPr>
          <p:cNvCxnSpPr>
            <a:cxnSpLocks/>
          </p:cNvCxnSpPr>
          <p:nvPr/>
        </p:nvCxnSpPr>
        <p:spPr>
          <a:xfrm flipV="1">
            <a:off x="6790516" y="3596054"/>
            <a:ext cx="0" cy="1969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EB43BC22-F14A-46F5-B2AB-1286FB70C47C}"/>
              </a:ext>
            </a:extLst>
          </p:cNvPr>
          <p:cNvCxnSpPr/>
          <p:nvPr/>
        </p:nvCxnSpPr>
        <p:spPr>
          <a:xfrm flipV="1">
            <a:off x="4214445" y="3596054"/>
            <a:ext cx="2576071" cy="1450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AAF4A3FF-F727-4A48-98A1-A12714D99091}"/>
              </a:ext>
            </a:extLst>
          </p:cNvPr>
          <p:cNvSpPr txBox="1"/>
          <p:nvPr/>
        </p:nvSpPr>
        <p:spPr>
          <a:xfrm>
            <a:off x="3483563" y="3834653"/>
            <a:ext cx="18138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drift</a:t>
            </a:r>
            <a:r>
              <a:rPr lang="de-DE" dirty="0" smtClean="0"/>
              <a:t> </a:t>
            </a:r>
            <a:r>
              <a:rPr lang="de-DE" dirty="0"/>
              <a:t>per time /</a:t>
            </a:r>
            <a:br>
              <a:rPr lang="de-DE" dirty="0"/>
            </a:br>
            <a:r>
              <a:rPr lang="ru-RU" dirty="0" smtClean="0">
                <a:solidFill>
                  <a:srgbClr val="00B0F0"/>
                </a:solidFill>
              </a:rPr>
              <a:t>дрейф </a:t>
            </a:r>
            <a:r>
              <a:rPr lang="ru-RU" dirty="0">
                <a:solidFill>
                  <a:srgbClr val="00B0F0"/>
                </a:solidFill>
              </a:rPr>
              <a:t>за </a:t>
            </a:r>
            <a:r>
              <a:rPr lang="ru-RU" dirty="0" err="1">
                <a:solidFill>
                  <a:srgbClr val="00B0F0"/>
                </a:solidFill>
              </a:rPr>
              <a:t>за</a:t>
            </a:r>
            <a:r>
              <a:rPr lang="ru-RU" dirty="0">
                <a:solidFill>
                  <a:srgbClr val="00B0F0"/>
                </a:solidFill>
              </a:rPr>
              <a:t> промежуток времени</a:t>
            </a:r>
            <a:endParaRPr lang="de-DE" dirty="0">
              <a:solidFill>
                <a:srgbClr val="00B0F0"/>
              </a:solidFill>
            </a:endParaRPr>
          </a:p>
          <a:p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1" name="Pfeil: gebogen 20">
            <a:extLst>
              <a:ext uri="{FF2B5EF4-FFF2-40B4-BE49-F238E27FC236}">
                <a16:creationId xmlns:a16="http://schemas.microsoft.com/office/drawing/2014/main" id="{83C7AF4C-6623-45D5-A6A3-FC44059A2212}"/>
              </a:ext>
            </a:extLst>
          </p:cNvPr>
          <p:cNvSpPr/>
          <p:nvPr/>
        </p:nvSpPr>
        <p:spPr>
          <a:xfrm>
            <a:off x="5484937" y="2676268"/>
            <a:ext cx="1222126" cy="127851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DF167C6-82BE-4231-A793-83E2EE87183E}"/>
              </a:ext>
            </a:extLst>
          </p:cNvPr>
          <p:cNvSpPr txBox="1"/>
          <p:nvPr/>
        </p:nvSpPr>
        <p:spPr>
          <a:xfrm>
            <a:off x="6823823" y="2606808"/>
            <a:ext cx="3054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interval</a:t>
            </a:r>
            <a:endParaRPr lang="de-DE" dirty="0"/>
          </a:p>
          <a:p>
            <a:r>
              <a:rPr lang="ru-RU" dirty="0">
                <a:solidFill>
                  <a:srgbClr val="00B0F0"/>
                </a:solidFill>
              </a:rPr>
              <a:t>Расчет нового интервала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B3CD0738-1EBB-4629-85DF-6789CCEA57BE}"/>
              </a:ext>
            </a:extLst>
          </p:cNvPr>
          <p:cNvSpPr/>
          <p:nvPr/>
        </p:nvSpPr>
        <p:spPr>
          <a:xfrm>
            <a:off x="2513290" y="1099010"/>
            <a:ext cx="6920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Method 4: In service checking, or “black-box” testing</a:t>
            </a:r>
            <a:endParaRPr lang="de-DE" sz="2400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1A597D5D-552C-4DDC-8771-BDBAD3AF4105}"/>
              </a:ext>
            </a:extLst>
          </p:cNvPr>
          <p:cNvSpPr/>
          <p:nvPr/>
        </p:nvSpPr>
        <p:spPr>
          <a:xfrm>
            <a:off x="1236870" y="1620578"/>
            <a:ext cx="9850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4: </a:t>
            </a:r>
            <a:r>
              <a:rPr lang="ru-RU" sz="2400" b="1" dirty="0">
                <a:solidFill>
                  <a:srgbClr val="00B0F0"/>
                </a:solidFill>
              </a:rPr>
              <a:t>Проверка в процессе эксплуатации или тестирование методом «черного ящика»</a:t>
            </a:r>
            <a:endParaRPr lang="de-DE" sz="2400" b="1" dirty="0">
              <a:solidFill>
                <a:srgbClr val="00B0F0"/>
              </a:solidFill>
            </a:endParaRP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C808250E-C172-426A-A570-A9BDD5D9083D}"/>
              </a:ext>
            </a:extLst>
          </p:cNvPr>
          <p:cNvCxnSpPr>
            <a:cxnSpLocks/>
          </p:cNvCxnSpPr>
          <p:nvPr/>
        </p:nvCxnSpPr>
        <p:spPr>
          <a:xfrm flipV="1">
            <a:off x="4375638" y="4927426"/>
            <a:ext cx="0" cy="638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C6F9C506-9848-4C29-AF9A-12BBEB9A7350}"/>
              </a:ext>
            </a:extLst>
          </p:cNvPr>
          <p:cNvCxnSpPr>
            <a:cxnSpLocks/>
          </p:cNvCxnSpPr>
          <p:nvPr/>
        </p:nvCxnSpPr>
        <p:spPr>
          <a:xfrm flipV="1">
            <a:off x="4572000" y="4798474"/>
            <a:ext cx="0" cy="767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EBD2982A-1C34-4524-91BA-08F18D9E2655}"/>
              </a:ext>
            </a:extLst>
          </p:cNvPr>
          <p:cNvCxnSpPr>
            <a:cxnSpLocks/>
          </p:cNvCxnSpPr>
          <p:nvPr/>
        </p:nvCxnSpPr>
        <p:spPr>
          <a:xfrm flipV="1">
            <a:off x="4741984" y="4704691"/>
            <a:ext cx="0" cy="8608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09E04441-ACC0-4EFC-9A98-AA3426DF2AC7}"/>
              </a:ext>
            </a:extLst>
          </p:cNvPr>
          <p:cNvCxnSpPr>
            <a:cxnSpLocks/>
          </p:cNvCxnSpPr>
          <p:nvPr/>
        </p:nvCxnSpPr>
        <p:spPr>
          <a:xfrm flipV="1">
            <a:off x="4908964" y="4616365"/>
            <a:ext cx="0" cy="9491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305B885F-0242-4EB0-AC7B-C47497AF0FBA}"/>
              </a:ext>
            </a:extLst>
          </p:cNvPr>
          <p:cNvCxnSpPr>
            <a:cxnSpLocks/>
          </p:cNvCxnSpPr>
          <p:nvPr/>
        </p:nvCxnSpPr>
        <p:spPr>
          <a:xfrm flipV="1">
            <a:off x="5325133" y="4423739"/>
            <a:ext cx="0" cy="1141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21183501-7A90-4C62-8DE6-7E3844339A32}"/>
              </a:ext>
            </a:extLst>
          </p:cNvPr>
          <p:cNvCxnSpPr>
            <a:cxnSpLocks/>
          </p:cNvCxnSpPr>
          <p:nvPr/>
        </p:nvCxnSpPr>
        <p:spPr>
          <a:xfrm flipV="1">
            <a:off x="5511198" y="4283061"/>
            <a:ext cx="0" cy="12824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38A8FA08-F44A-4FE7-A7EF-CEE053458C0D}"/>
              </a:ext>
            </a:extLst>
          </p:cNvPr>
          <p:cNvCxnSpPr>
            <a:cxnSpLocks/>
          </p:cNvCxnSpPr>
          <p:nvPr/>
        </p:nvCxnSpPr>
        <p:spPr>
          <a:xfrm flipV="1">
            <a:off x="5681182" y="4198069"/>
            <a:ext cx="0" cy="1367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1FC9DD9C-7C42-4D9F-83A9-54BE3A0BEC54}"/>
              </a:ext>
            </a:extLst>
          </p:cNvPr>
          <p:cNvCxnSpPr>
            <a:cxnSpLocks/>
          </p:cNvCxnSpPr>
          <p:nvPr/>
        </p:nvCxnSpPr>
        <p:spPr>
          <a:xfrm flipV="1">
            <a:off x="5868752" y="4121869"/>
            <a:ext cx="0" cy="144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A9BA5555-8620-4CEE-BB21-AA1AB2A522CE}"/>
              </a:ext>
            </a:extLst>
          </p:cNvPr>
          <p:cNvCxnSpPr>
            <a:cxnSpLocks/>
          </p:cNvCxnSpPr>
          <p:nvPr/>
        </p:nvCxnSpPr>
        <p:spPr>
          <a:xfrm flipV="1">
            <a:off x="6033562" y="4010500"/>
            <a:ext cx="0" cy="1555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9FC2AC82-E70B-4FAD-BCFD-E6B16595D576}"/>
              </a:ext>
            </a:extLst>
          </p:cNvPr>
          <p:cNvCxnSpPr>
            <a:cxnSpLocks/>
          </p:cNvCxnSpPr>
          <p:nvPr/>
        </p:nvCxnSpPr>
        <p:spPr>
          <a:xfrm flipV="1">
            <a:off x="6291469" y="3869823"/>
            <a:ext cx="0" cy="1707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58D37E4A-3F2C-4327-9EF6-FD11CC5038EB}"/>
              </a:ext>
            </a:extLst>
          </p:cNvPr>
          <p:cNvCxnSpPr>
            <a:cxnSpLocks/>
          </p:cNvCxnSpPr>
          <p:nvPr/>
        </p:nvCxnSpPr>
        <p:spPr>
          <a:xfrm flipV="1">
            <a:off x="6443869" y="3780692"/>
            <a:ext cx="0" cy="1796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64C4B1FA-D35A-420A-89E5-5731AD140CDE}"/>
              </a:ext>
            </a:extLst>
          </p:cNvPr>
          <p:cNvCxnSpPr>
            <a:cxnSpLocks/>
          </p:cNvCxnSpPr>
          <p:nvPr/>
        </p:nvCxnSpPr>
        <p:spPr>
          <a:xfrm flipV="1">
            <a:off x="6596269" y="3719146"/>
            <a:ext cx="0" cy="1858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654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23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2E282DF-781C-4BD8-8E84-54920097A511}"/>
              </a:ext>
            </a:extLst>
          </p:cNvPr>
          <p:cNvSpPr/>
          <p:nvPr/>
        </p:nvSpPr>
        <p:spPr>
          <a:xfrm>
            <a:off x="3357351" y="1158913"/>
            <a:ext cx="5154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Method 5: Other statistical approaches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9EB02DE-E516-4912-90BF-A01AD507AF99}"/>
              </a:ext>
            </a:extLst>
          </p:cNvPr>
          <p:cNvSpPr/>
          <p:nvPr/>
        </p:nvSpPr>
        <p:spPr>
          <a:xfrm>
            <a:off x="3074462" y="1620578"/>
            <a:ext cx="9850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Метод 5: Другие статистические подходы</a:t>
            </a:r>
            <a:endParaRPr lang="de-DE" sz="2400" b="1" dirty="0">
              <a:solidFill>
                <a:srgbClr val="00B0F0"/>
              </a:solidFill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EA04F2ED-AC8D-49F1-9F0A-238716840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428596"/>
            <a:ext cx="2134244" cy="903689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A7E5DC5C-D38E-48DA-AB7A-CAB19F145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611" y="2442702"/>
            <a:ext cx="2134244" cy="90368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CE50B33C-7B28-40AD-84F4-3C5F75A7F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49" y="2384513"/>
            <a:ext cx="2134244" cy="903689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367097E1-3C8A-49B4-BDFB-70EC58037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2428595"/>
            <a:ext cx="2134244" cy="90368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06857011-A97F-49A3-A16A-617E027DD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3463168"/>
            <a:ext cx="2134244" cy="903689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08B93B91-2A33-4764-85D8-AC89E566D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611" y="3477274"/>
            <a:ext cx="2134244" cy="903689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776090BA-2BE9-43A6-8B91-553DFEC24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49" y="3419085"/>
            <a:ext cx="2134244" cy="903689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DBB2DF46-2077-47E0-B79B-245BDFEF7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3463167"/>
            <a:ext cx="2134244" cy="903689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ECFC59CA-FED0-4C25-8B54-613AEE41F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4456679"/>
            <a:ext cx="2134244" cy="903689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0D29B28E-A9CE-47CF-BEAA-EABD87EE4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611" y="4470785"/>
            <a:ext cx="2134244" cy="903689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480DB7C-CDCE-4185-9AE2-EC6521281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49" y="4412596"/>
            <a:ext cx="2134244" cy="903689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467CA13D-734F-49CB-9B5D-2245CB7B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4456678"/>
            <a:ext cx="2134244" cy="903689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7BE3A0B8-0241-4B57-B1A7-34AFF412D4C5}"/>
              </a:ext>
            </a:extLst>
          </p:cNvPr>
          <p:cNvSpPr txBox="1"/>
          <p:nvPr/>
        </p:nvSpPr>
        <p:spPr>
          <a:xfrm>
            <a:off x="3100308" y="5665937"/>
            <a:ext cx="5991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Taking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methods</a:t>
            </a:r>
            <a:r>
              <a:rPr lang="de-DE" dirty="0"/>
              <a:t> 1 </a:t>
            </a:r>
            <a:r>
              <a:rPr lang="de-DE" dirty="0" err="1"/>
              <a:t>to</a:t>
            </a:r>
            <a:r>
              <a:rPr lang="de-DE" dirty="0"/>
              <a:t> 4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instruments</a:t>
            </a:r>
            <a:endParaRPr lang="de-DE" dirty="0"/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Принятие методов 1 - </a:t>
            </a:r>
            <a:r>
              <a:rPr lang="ru-RU" dirty="0">
                <a:solidFill>
                  <a:srgbClr val="00B0F0"/>
                </a:solidFill>
              </a:rPr>
              <a:t>4 для группы аналогичных </a:t>
            </a:r>
            <a:r>
              <a:rPr lang="ru-RU" dirty="0" smtClean="0">
                <a:solidFill>
                  <a:srgbClr val="00B0F0"/>
                </a:solidFill>
              </a:rPr>
              <a:t>приборов</a:t>
            </a:r>
            <a:endParaRPr lang="de-D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850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24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5A9AD2F-6E82-45D7-9AA6-8C2C72351CF6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14525"/>
            <a:ext cx="116967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75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3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941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 err="1"/>
              <a:t>Cooperation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ILAC and OIML / </a:t>
            </a:r>
            <a:r>
              <a:rPr lang="ru-RU" sz="2800" dirty="0"/>
              <a:t>Сотрудничество ILAC и МОЗМ</a:t>
            </a:r>
            <a:endParaRPr lang="de-DE" sz="28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E4A3D9ED-38D2-48E8-9136-12C49CC99F3D}"/>
              </a:ext>
            </a:extLst>
          </p:cNvPr>
          <p:cNvSpPr/>
          <p:nvPr/>
        </p:nvSpPr>
        <p:spPr>
          <a:xfrm>
            <a:off x="1518138" y="1492405"/>
            <a:ext cx="88216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This publication - reference ILAC-G24 / OIML D 10, Edition 2007 - was developed by the ILAC Accreditation Committee and by OIML TC 4 </a:t>
            </a:r>
            <a:r>
              <a:rPr lang="en-US" sz="2400" i="1" dirty="0"/>
              <a:t>Measurement standards and calibration and verification devices</a:t>
            </a:r>
            <a:r>
              <a:rPr lang="en-US" sz="2400" dirty="0"/>
              <a:t>.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A22D954-6192-4A9D-B5C2-BF8507F0A4E8}"/>
              </a:ext>
            </a:extLst>
          </p:cNvPr>
          <p:cNvSpPr/>
          <p:nvPr/>
        </p:nvSpPr>
        <p:spPr>
          <a:xfrm>
            <a:off x="1518137" y="3324212"/>
            <a:ext cx="90238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Данная </a:t>
            </a:r>
            <a:r>
              <a:rPr lang="ru-RU" sz="2400" dirty="0">
                <a:solidFill>
                  <a:srgbClr val="00B0F0"/>
                </a:solidFill>
              </a:rPr>
              <a:t>публикация </a:t>
            </a:r>
            <a:r>
              <a:rPr lang="ru-RU" sz="2400" dirty="0" smtClean="0">
                <a:solidFill>
                  <a:srgbClr val="00B0F0"/>
                </a:solidFill>
              </a:rPr>
              <a:t>– ссылочный номер </a:t>
            </a:r>
            <a:r>
              <a:rPr lang="ru-RU" sz="2400" dirty="0">
                <a:solidFill>
                  <a:srgbClr val="00B0F0"/>
                </a:solidFill>
              </a:rPr>
              <a:t>ILAC-G24 / OIML D 10, издание 2007 г. - была разработана Комитетом по аккредитации ILAC и ТК 4 МОЗМ </a:t>
            </a:r>
            <a:r>
              <a:rPr lang="ru-RU" sz="2400" i="1" dirty="0" smtClean="0">
                <a:solidFill>
                  <a:srgbClr val="00B0F0"/>
                </a:solidFill>
              </a:rPr>
              <a:t>Эталоны и устройства дл</a:t>
            </a:r>
            <a:r>
              <a:rPr lang="ru-RU" sz="2400" i="1" dirty="0" smtClean="0">
                <a:solidFill>
                  <a:srgbClr val="00B0F0"/>
                </a:solidFill>
              </a:rPr>
              <a:t>я </a:t>
            </a:r>
            <a:r>
              <a:rPr lang="ru-RU" sz="2400" i="1" dirty="0" smtClean="0">
                <a:solidFill>
                  <a:srgbClr val="00B0F0"/>
                </a:solidFill>
              </a:rPr>
              <a:t>калибровки </a:t>
            </a:r>
            <a:r>
              <a:rPr lang="ru-RU" sz="2400" i="1" dirty="0">
                <a:solidFill>
                  <a:srgbClr val="00B0F0"/>
                </a:solidFill>
              </a:rPr>
              <a:t>и </a:t>
            </a:r>
            <a:r>
              <a:rPr lang="ru-RU" sz="2400" i="1" dirty="0" smtClean="0">
                <a:solidFill>
                  <a:srgbClr val="00B0F0"/>
                </a:solidFill>
              </a:rPr>
              <a:t>поверки.</a:t>
            </a:r>
            <a:endParaRPr lang="de-DE" sz="2400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55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4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24608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Purpose / </a:t>
            </a:r>
            <a:r>
              <a:rPr lang="ru-RU" sz="2800" dirty="0"/>
              <a:t>Цель</a:t>
            </a:r>
            <a:endParaRPr lang="de-DE" sz="28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4059E68-3975-4090-92CE-37BFCC2C3AFD}"/>
              </a:ext>
            </a:extLst>
          </p:cNvPr>
          <p:cNvSpPr/>
          <p:nvPr/>
        </p:nvSpPr>
        <p:spPr>
          <a:xfrm>
            <a:off x="1060587" y="1294510"/>
            <a:ext cx="100708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Purpose</a:t>
            </a:r>
          </a:p>
          <a:p>
            <a:r>
              <a:rPr lang="en-US" sz="2400" dirty="0"/>
              <a:t>The purpose of this Document is to give laboratories, particularly while setting up their calibration system, guidance on how to determine calibration intervals.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This Document identifies and describes the methods that are available and known for the evaluation of calibration intervals.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3B20C0D-31EE-4459-973F-34BD39C57453}"/>
              </a:ext>
            </a:extLst>
          </p:cNvPr>
          <p:cNvSpPr/>
          <p:nvPr/>
        </p:nvSpPr>
        <p:spPr>
          <a:xfrm>
            <a:off x="1060586" y="3809164"/>
            <a:ext cx="102932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Цель</a:t>
            </a:r>
            <a:r>
              <a:rPr lang="ru-RU" sz="2400" dirty="0">
                <a:solidFill>
                  <a:srgbClr val="00B0F0"/>
                </a:solidFill>
              </a:rPr>
              <a:t/>
            </a:r>
            <a:br>
              <a:rPr lang="ru-RU" sz="2400" dirty="0">
                <a:solidFill>
                  <a:srgbClr val="00B0F0"/>
                </a:solidFill>
              </a:rPr>
            </a:br>
            <a:r>
              <a:rPr lang="ru-RU" sz="2400" dirty="0" err="1">
                <a:solidFill>
                  <a:srgbClr val="00B0F0"/>
                </a:solidFill>
              </a:rPr>
              <a:t>Цель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rgbClr val="00B0F0"/>
                </a:solidFill>
              </a:rPr>
              <a:t>данного </a:t>
            </a:r>
            <a:r>
              <a:rPr lang="ru-RU" sz="2400" dirty="0">
                <a:solidFill>
                  <a:srgbClr val="00B0F0"/>
                </a:solidFill>
              </a:rPr>
              <a:t>документа </a:t>
            </a:r>
            <a:r>
              <a:rPr lang="ru-RU" sz="2400" dirty="0" smtClean="0">
                <a:solidFill>
                  <a:srgbClr val="00B0F0"/>
                </a:solidFill>
              </a:rPr>
              <a:t>состоит в том, чтобы </a:t>
            </a:r>
            <a:r>
              <a:rPr lang="ru-RU" sz="2400" dirty="0">
                <a:solidFill>
                  <a:srgbClr val="00B0F0"/>
                </a:solidFill>
              </a:rPr>
              <a:t>дать лабораториям, особенно при </a:t>
            </a:r>
            <a:r>
              <a:rPr lang="ru-RU" sz="2400" dirty="0" smtClean="0">
                <a:solidFill>
                  <a:srgbClr val="00B0F0"/>
                </a:solidFill>
              </a:rPr>
              <a:t>создании </a:t>
            </a:r>
            <a:r>
              <a:rPr lang="ru-RU" sz="2400" dirty="0">
                <a:solidFill>
                  <a:srgbClr val="00B0F0"/>
                </a:solidFill>
              </a:rPr>
              <a:t>их системы калибровки, руководство по определению </a:t>
            </a:r>
            <a:r>
              <a:rPr lang="ru-RU" sz="2400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dirty="0" smtClean="0">
                <a:solidFill>
                  <a:srgbClr val="00B0F0"/>
                </a:solidFill>
              </a:rPr>
              <a:t> интервалов.</a:t>
            </a:r>
            <a:r>
              <a:rPr lang="de-DE" sz="2400" dirty="0">
                <a:solidFill>
                  <a:srgbClr val="00B0F0"/>
                </a:solidFill>
              </a:rPr>
              <a:t/>
            </a:r>
            <a:br>
              <a:rPr lang="de-DE" sz="2400" dirty="0">
                <a:solidFill>
                  <a:srgbClr val="00B0F0"/>
                </a:solidFill>
              </a:rPr>
            </a:br>
            <a:endParaRPr lang="de-DE" sz="2400" dirty="0">
              <a:solidFill>
                <a:srgbClr val="00B0F0"/>
              </a:solidFill>
            </a:endParaRPr>
          </a:p>
          <a:p>
            <a:r>
              <a:rPr lang="ru-RU" sz="2400" dirty="0" smtClean="0">
                <a:solidFill>
                  <a:srgbClr val="00B0F0"/>
                </a:solidFill>
              </a:rPr>
              <a:t>В настоящем документе определены и описаны имеющиеся известные методы для </a:t>
            </a:r>
            <a:r>
              <a:rPr lang="ru-RU" sz="2400" dirty="0">
                <a:solidFill>
                  <a:srgbClr val="00B0F0"/>
                </a:solidFill>
              </a:rPr>
              <a:t>оценки </a:t>
            </a:r>
            <a:r>
              <a:rPr lang="ru-RU" sz="2400" dirty="0" err="1">
                <a:solidFill>
                  <a:srgbClr val="00B0F0"/>
                </a:solidFill>
              </a:rPr>
              <a:t>межкалибровочных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rgbClr val="00B0F0"/>
                </a:solidFill>
              </a:rPr>
              <a:t>интервалов</a:t>
            </a:r>
            <a:r>
              <a:rPr lang="ru-RU" sz="2400" dirty="0" smtClean="0">
                <a:solidFill>
                  <a:srgbClr val="00B0F0"/>
                </a:solidFill>
              </a:rPr>
              <a:t>.</a:t>
            </a:r>
            <a:endParaRPr lang="de-DE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40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5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441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Understanding / </a:t>
            </a:r>
            <a:r>
              <a:rPr lang="ru-RU" sz="2800" dirty="0"/>
              <a:t>П</a:t>
            </a:r>
            <a:r>
              <a:rPr lang="ru-RU" sz="2800" dirty="0" smtClean="0"/>
              <a:t>онимание</a:t>
            </a:r>
            <a:endParaRPr lang="de-DE" sz="28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3787455-B122-45DA-8E07-87EF5E8E7871}"/>
              </a:ext>
            </a:extLst>
          </p:cNvPr>
          <p:cNvSpPr txBox="1"/>
          <p:nvPr/>
        </p:nvSpPr>
        <p:spPr>
          <a:xfrm>
            <a:off x="7620463" y="1481563"/>
            <a:ext cx="352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CD2B39B-8E4C-46AC-A6BD-4B1E55DB5500}"/>
              </a:ext>
            </a:extLst>
          </p:cNvPr>
          <p:cNvSpPr txBox="1"/>
          <p:nvPr/>
        </p:nvSpPr>
        <p:spPr>
          <a:xfrm>
            <a:off x="1872733" y="1486019"/>
            <a:ext cx="312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928" y="2342897"/>
            <a:ext cx="5467350" cy="2952750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4513A05-F96C-4758-8C9D-95CFF31DC828}"/>
              </a:ext>
            </a:extLst>
          </p:cNvPr>
          <p:cNvGrpSpPr/>
          <p:nvPr/>
        </p:nvGrpSpPr>
        <p:grpSpPr>
          <a:xfrm>
            <a:off x="7476853" y="4500381"/>
            <a:ext cx="143610" cy="316523"/>
            <a:chOff x="7860323" y="4818185"/>
            <a:chExt cx="143610" cy="316523"/>
          </a:xfrm>
        </p:grpSpPr>
        <p:cxnSp>
          <p:nvCxnSpPr>
            <p:cNvPr id="5" name="Gerader Verbinder 4">
              <a:extLst>
                <a:ext uri="{FF2B5EF4-FFF2-40B4-BE49-F238E27FC236}">
                  <a16:creationId xmlns:a16="http://schemas.microsoft.com/office/drawing/2014/main" id="{1AEB5D82-E983-4A57-AFA7-CF016271BFC7}"/>
                </a:ext>
              </a:extLst>
            </p:cNvPr>
            <p:cNvCxnSpPr/>
            <p:nvPr/>
          </p:nvCxnSpPr>
          <p:spPr>
            <a:xfrm>
              <a:off x="7930662" y="4818185"/>
              <a:ext cx="0" cy="3165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7BD99793-CC9A-44B3-842E-AA7BAB847FB2}"/>
                </a:ext>
              </a:extLst>
            </p:cNvPr>
            <p:cNvCxnSpPr/>
            <p:nvPr/>
          </p:nvCxnSpPr>
          <p:spPr>
            <a:xfrm>
              <a:off x="7860323" y="4818185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C359A8ED-A196-4A2F-9216-E9460622B955}"/>
                </a:ext>
              </a:extLst>
            </p:cNvPr>
            <p:cNvCxnSpPr/>
            <p:nvPr/>
          </p:nvCxnSpPr>
          <p:spPr>
            <a:xfrm>
              <a:off x="7872048" y="5128843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2D969949-2592-4325-B4EA-2B6593707741}"/>
              </a:ext>
            </a:extLst>
          </p:cNvPr>
          <p:cNvGrpSpPr/>
          <p:nvPr/>
        </p:nvGrpSpPr>
        <p:grpSpPr>
          <a:xfrm>
            <a:off x="8090433" y="3888787"/>
            <a:ext cx="143610" cy="316523"/>
            <a:chOff x="7860323" y="4818185"/>
            <a:chExt cx="143610" cy="316523"/>
          </a:xfrm>
        </p:grpSpPr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4C0E5A16-A3AB-45B4-BD38-0E41AFC4F3FC}"/>
                </a:ext>
              </a:extLst>
            </p:cNvPr>
            <p:cNvCxnSpPr/>
            <p:nvPr/>
          </p:nvCxnSpPr>
          <p:spPr>
            <a:xfrm>
              <a:off x="7930662" y="4818185"/>
              <a:ext cx="0" cy="3165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B212D728-75EC-433A-B8C0-19837CE741EC}"/>
                </a:ext>
              </a:extLst>
            </p:cNvPr>
            <p:cNvCxnSpPr/>
            <p:nvPr/>
          </p:nvCxnSpPr>
          <p:spPr>
            <a:xfrm>
              <a:off x="7860323" y="4818185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DAF20A19-996E-43D6-80FF-F82E54A001B1}"/>
                </a:ext>
              </a:extLst>
            </p:cNvPr>
            <p:cNvCxnSpPr/>
            <p:nvPr/>
          </p:nvCxnSpPr>
          <p:spPr>
            <a:xfrm>
              <a:off x="7872048" y="5128843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A75319E-A20C-4D7D-A2B8-9CC04B632C64}"/>
              </a:ext>
            </a:extLst>
          </p:cNvPr>
          <p:cNvGrpSpPr/>
          <p:nvPr/>
        </p:nvGrpSpPr>
        <p:grpSpPr>
          <a:xfrm>
            <a:off x="8691993" y="3231354"/>
            <a:ext cx="143610" cy="316523"/>
            <a:chOff x="7860323" y="4818185"/>
            <a:chExt cx="143610" cy="316523"/>
          </a:xfrm>
        </p:grpSpPr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A0699763-A16E-4521-A4FA-00DE2FE10360}"/>
                </a:ext>
              </a:extLst>
            </p:cNvPr>
            <p:cNvCxnSpPr/>
            <p:nvPr/>
          </p:nvCxnSpPr>
          <p:spPr>
            <a:xfrm>
              <a:off x="7930662" y="4818185"/>
              <a:ext cx="0" cy="3165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B074C1EF-6095-46CC-9532-46094C852B8A}"/>
                </a:ext>
              </a:extLst>
            </p:cNvPr>
            <p:cNvCxnSpPr/>
            <p:nvPr/>
          </p:nvCxnSpPr>
          <p:spPr>
            <a:xfrm>
              <a:off x="7860323" y="4818185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2748781C-D6A3-4C7F-83D1-FB4F8F7E7B6B}"/>
                </a:ext>
              </a:extLst>
            </p:cNvPr>
            <p:cNvCxnSpPr/>
            <p:nvPr/>
          </p:nvCxnSpPr>
          <p:spPr>
            <a:xfrm>
              <a:off x="7872048" y="5128843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50164582-84D9-41F5-9C9B-863B39D3B65D}"/>
              </a:ext>
            </a:extLst>
          </p:cNvPr>
          <p:cNvGrpSpPr/>
          <p:nvPr/>
        </p:nvGrpSpPr>
        <p:grpSpPr>
          <a:xfrm>
            <a:off x="9383189" y="2687408"/>
            <a:ext cx="143610" cy="316523"/>
            <a:chOff x="7860323" y="4818185"/>
            <a:chExt cx="143610" cy="316523"/>
          </a:xfrm>
        </p:grpSpPr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D1D46ECE-3C3B-4D10-8D6D-CEB42F5A5B26}"/>
                </a:ext>
              </a:extLst>
            </p:cNvPr>
            <p:cNvCxnSpPr/>
            <p:nvPr/>
          </p:nvCxnSpPr>
          <p:spPr>
            <a:xfrm>
              <a:off x="7930662" y="4818185"/>
              <a:ext cx="0" cy="3165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28117CF8-BFEE-4EC9-8743-EF3412EEDCFC}"/>
                </a:ext>
              </a:extLst>
            </p:cNvPr>
            <p:cNvCxnSpPr/>
            <p:nvPr/>
          </p:nvCxnSpPr>
          <p:spPr>
            <a:xfrm>
              <a:off x="7860323" y="4818185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2DA6F2C3-56CE-49D2-BC0A-889A7EF9C6C8}"/>
                </a:ext>
              </a:extLst>
            </p:cNvPr>
            <p:cNvCxnSpPr/>
            <p:nvPr/>
          </p:nvCxnSpPr>
          <p:spPr>
            <a:xfrm>
              <a:off x="7872048" y="5128843"/>
              <a:ext cx="1318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17" y="2342897"/>
            <a:ext cx="55911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0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6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441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Understanding / </a:t>
            </a:r>
            <a:r>
              <a:rPr lang="ru-RU" sz="2800" dirty="0"/>
              <a:t>П</a:t>
            </a:r>
            <a:r>
              <a:rPr lang="ru-RU" sz="2800" dirty="0" smtClean="0"/>
              <a:t>онимание</a:t>
            </a:r>
            <a:endParaRPr lang="de-DE" sz="2800" dirty="0"/>
          </a:p>
        </p:txBody>
      </p:sp>
      <p:sp>
        <p:nvSpPr>
          <p:cNvPr id="18" name="Line 17">
            <a:extLst>
              <a:ext uri="{FF2B5EF4-FFF2-40B4-BE49-F238E27FC236}">
                <a16:creationId xmlns:a16="http://schemas.microsoft.com/office/drawing/2014/main" id="{497EDA33-D0A6-4B18-A6F7-139EF41883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6115" y="2571750"/>
            <a:ext cx="5907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id="{B176EDCC-44B5-4326-A02E-5D7AF5469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4158" y="2613025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В</a:t>
            </a:r>
            <a:r>
              <a:rPr lang="ru-RU" sz="2000" b="1" dirty="0" smtClean="0">
                <a:solidFill>
                  <a:srgbClr val="00B0F0"/>
                </a:solidFill>
              </a:rPr>
              <a:t>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20" name="Line 19">
            <a:extLst>
              <a:ext uri="{FF2B5EF4-FFF2-40B4-BE49-F238E27FC236}">
                <a16:creationId xmlns:a16="http://schemas.microsoft.com/office/drawing/2014/main" id="{72BF6082-D4EC-4397-BF18-0DC7C37884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1365" y="1527175"/>
            <a:ext cx="0" cy="2003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21" name="Text Box 20">
            <a:extLst>
              <a:ext uri="{FF2B5EF4-FFF2-40B4-BE49-F238E27FC236}">
                <a16:creationId xmlns:a16="http://schemas.microsoft.com/office/drawing/2014/main" id="{54ECD9E7-191E-4453-A59F-32B01A695D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0637" y="1087438"/>
            <a:ext cx="3076227" cy="4001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22" name="Text Box 21">
            <a:extLst>
              <a:ext uri="{FF2B5EF4-FFF2-40B4-BE49-F238E27FC236}">
                <a16:creationId xmlns:a16="http://schemas.microsoft.com/office/drawing/2014/main" id="{8AB25820-076E-40F4-8A4B-5A74E61CB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860" y="1914155"/>
            <a:ext cx="436289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de-DE" sz="2000" dirty="0">
                <a:solidFill>
                  <a:schemeClr val="tx1"/>
                </a:solidFill>
              </a:rPr>
              <a:t>Value </a:t>
            </a:r>
            <a:r>
              <a:rPr lang="de-DE" sz="2000" dirty="0" err="1">
                <a:solidFill>
                  <a:schemeClr val="tx1"/>
                </a:solidFill>
              </a:rPr>
              <a:t>of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the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standard</a:t>
            </a:r>
            <a:endParaRPr lang="de-DE" sz="2000" dirty="0">
              <a:solidFill>
                <a:schemeClr val="tx1"/>
              </a:solidFill>
            </a:endParaRPr>
          </a:p>
          <a:p>
            <a:pPr algn="r" eaLnBrk="1" hangingPunct="1">
              <a:spcBef>
                <a:spcPct val="0"/>
              </a:spcBef>
            </a:pPr>
            <a:r>
              <a:rPr lang="de-DE" sz="2000" dirty="0" err="1">
                <a:solidFill>
                  <a:schemeClr val="tx1"/>
                </a:solidFill>
              </a:rPr>
              <a:t>as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reference</a:t>
            </a:r>
            <a:r>
              <a:rPr lang="de-DE" sz="2000" dirty="0">
                <a:solidFill>
                  <a:schemeClr val="tx1"/>
                </a:solidFill>
              </a:rPr>
              <a:t/>
            </a:r>
            <a:br>
              <a:rPr lang="de-DE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rgbClr val="00B0F0"/>
                </a:solidFill>
              </a:rPr>
              <a:t>Значение эталона в качестве опорного значения</a:t>
            </a:r>
            <a:endParaRPr lang="de-DE" sz="2000" dirty="0">
              <a:solidFill>
                <a:srgbClr val="00B0F0"/>
              </a:solidFill>
            </a:endParaRPr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46A9D8EC-F78D-4971-BF5F-9B429861562B}"/>
              </a:ext>
            </a:extLst>
          </p:cNvPr>
          <p:cNvSpPr>
            <a:spLocks/>
          </p:cNvSpPr>
          <p:nvPr/>
        </p:nvSpPr>
        <p:spPr bwMode="auto">
          <a:xfrm>
            <a:off x="5603427" y="2128838"/>
            <a:ext cx="5326063" cy="1300162"/>
          </a:xfrm>
          <a:custGeom>
            <a:avLst/>
            <a:gdLst>
              <a:gd name="T0" fmla="*/ 0 w 3547"/>
              <a:gd name="T1" fmla="*/ 2147483647 h 371"/>
              <a:gd name="T2" fmla="*/ 2147483647 w 3547"/>
              <a:gd name="T3" fmla="*/ 2147483647 h 371"/>
              <a:gd name="T4" fmla="*/ 2147483647 w 3547"/>
              <a:gd name="T5" fmla="*/ 2147483647 h 371"/>
              <a:gd name="T6" fmla="*/ 2147483647 w 3547"/>
              <a:gd name="T7" fmla="*/ 2147483647 h 371"/>
              <a:gd name="T8" fmla="*/ 2147483647 w 3547"/>
              <a:gd name="T9" fmla="*/ 2147483647 h 371"/>
              <a:gd name="T10" fmla="*/ 2147483647 w 3547"/>
              <a:gd name="T11" fmla="*/ 2147483647 h 371"/>
              <a:gd name="T12" fmla="*/ 2147483647 w 3547"/>
              <a:gd name="T13" fmla="*/ 2147483647 h 371"/>
              <a:gd name="T14" fmla="*/ 2147483647 w 3547"/>
              <a:gd name="T15" fmla="*/ 2147483647 h 371"/>
              <a:gd name="T16" fmla="*/ 2147483647 w 3547"/>
              <a:gd name="T17" fmla="*/ 2147483647 h 371"/>
              <a:gd name="T18" fmla="*/ 2147483647 w 3547"/>
              <a:gd name="T19" fmla="*/ 2147483647 h 371"/>
              <a:gd name="T20" fmla="*/ 2147483647 w 3547"/>
              <a:gd name="T21" fmla="*/ 2147483647 h 371"/>
              <a:gd name="T22" fmla="*/ 2147483647 w 3547"/>
              <a:gd name="T23" fmla="*/ 2147483647 h 371"/>
              <a:gd name="T24" fmla="*/ 2147483647 w 3547"/>
              <a:gd name="T25" fmla="*/ 2147483647 h 371"/>
              <a:gd name="T26" fmla="*/ 2147483647 w 3547"/>
              <a:gd name="T27" fmla="*/ 2147483647 h 371"/>
              <a:gd name="T28" fmla="*/ 2147483647 w 3547"/>
              <a:gd name="T29" fmla="*/ 2147483647 h 371"/>
              <a:gd name="T30" fmla="*/ 2147483647 w 3547"/>
              <a:gd name="T31" fmla="*/ 2147483647 h 371"/>
              <a:gd name="T32" fmla="*/ 2147483647 w 3547"/>
              <a:gd name="T33" fmla="*/ 2147483647 h 3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47"/>
              <a:gd name="T52" fmla="*/ 0 h 371"/>
              <a:gd name="T53" fmla="*/ 3547 w 3547"/>
              <a:gd name="T54" fmla="*/ 371 h 37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47" h="371">
                <a:moveTo>
                  <a:pt x="0" y="78"/>
                </a:moveTo>
                <a:cubicBezTo>
                  <a:pt x="157" y="73"/>
                  <a:pt x="238" y="82"/>
                  <a:pt x="366" y="51"/>
                </a:cubicBezTo>
                <a:cubicBezTo>
                  <a:pt x="393" y="32"/>
                  <a:pt x="420" y="23"/>
                  <a:pt x="448" y="5"/>
                </a:cubicBezTo>
                <a:cubicBezTo>
                  <a:pt x="533" y="8"/>
                  <a:pt x="680" y="0"/>
                  <a:pt x="786" y="23"/>
                </a:cubicBezTo>
                <a:cubicBezTo>
                  <a:pt x="826" y="32"/>
                  <a:pt x="858" y="56"/>
                  <a:pt x="896" y="69"/>
                </a:cubicBezTo>
                <a:cubicBezTo>
                  <a:pt x="980" y="153"/>
                  <a:pt x="1042" y="142"/>
                  <a:pt x="1161" y="151"/>
                </a:cubicBezTo>
                <a:cubicBezTo>
                  <a:pt x="1341" y="209"/>
                  <a:pt x="1541" y="151"/>
                  <a:pt x="1728" y="188"/>
                </a:cubicBezTo>
                <a:cubicBezTo>
                  <a:pt x="1757" y="217"/>
                  <a:pt x="1781" y="230"/>
                  <a:pt x="1819" y="243"/>
                </a:cubicBezTo>
                <a:cubicBezTo>
                  <a:pt x="1825" y="249"/>
                  <a:pt x="1830" y="257"/>
                  <a:pt x="1838" y="261"/>
                </a:cubicBezTo>
                <a:cubicBezTo>
                  <a:pt x="1855" y="269"/>
                  <a:pt x="1893" y="279"/>
                  <a:pt x="1893" y="279"/>
                </a:cubicBezTo>
                <a:cubicBezTo>
                  <a:pt x="1931" y="319"/>
                  <a:pt x="1894" y="288"/>
                  <a:pt x="1984" y="307"/>
                </a:cubicBezTo>
                <a:cubicBezTo>
                  <a:pt x="2003" y="311"/>
                  <a:pt x="2021" y="319"/>
                  <a:pt x="2039" y="325"/>
                </a:cubicBezTo>
                <a:cubicBezTo>
                  <a:pt x="2057" y="331"/>
                  <a:pt x="2094" y="343"/>
                  <a:pt x="2094" y="343"/>
                </a:cubicBezTo>
                <a:cubicBezTo>
                  <a:pt x="2380" y="338"/>
                  <a:pt x="2470" y="371"/>
                  <a:pt x="2670" y="307"/>
                </a:cubicBezTo>
                <a:cubicBezTo>
                  <a:pt x="2702" y="284"/>
                  <a:pt x="2741" y="265"/>
                  <a:pt x="2779" y="252"/>
                </a:cubicBezTo>
                <a:cubicBezTo>
                  <a:pt x="2802" y="230"/>
                  <a:pt x="2823" y="225"/>
                  <a:pt x="2853" y="215"/>
                </a:cubicBezTo>
                <a:cubicBezTo>
                  <a:pt x="3084" y="231"/>
                  <a:pt x="3313" y="243"/>
                  <a:pt x="3547" y="243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24" name="Line 24">
            <a:extLst>
              <a:ext uri="{FF2B5EF4-FFF2-40B4-BE49-F238E27FC236}">
                <a16:creationId xmlns:a16="http://schemas.microsoft.com/office/drawing/2014/main" id="{B3618DC8-3115-4309-B8A1-DCBCC0F437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4802" y="2151063"/>
            <a:ext cx="0" cy="4206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25" name="Text Box 25">
            <a:extLst>
              <a:ext uri="{FF2B5EF4-FFF2-40B4-BE49-F238E27FC236}">
                <a16:creationId xmlns:a16="http://schemas.microsoft.com/office/drawing/2014/main" id="{F799BB49-49CA-47B5-B65C-5D36A296B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094" y="2579688"/>
            <a:ext cx="1620380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de-DE" dirty="0">
                <a:solidFill>
                  <a:schemeClr val="tx1"/>
                </a:solidFill>
              </a:rPr>
              <a:t>Date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de-DE" dirty="0" err="1">
                <a:solidFill>
                  <a:schemeClr val="tx1"/>
                </a:solidFill>
              </a:rPr>
              <a:t>verification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Дата </a:t>
            </a:r>
            <a:r>
              <a:rPr lang="ru-RU" dirty="0" smtClean="0">
                <a:solidFill>
                  <a:srgbClr val="00B0F0"/>
                </a:solidFill>
              </a:rPr>
              <a:t>поверки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26" name="Line 26">
            <a:extLst>
              <a:ext uri="{FF2B5EF4-FFF2-40B4-BE49-F238E27FC236}">
                <a16:creationId xmlns:a16="http://schemas.microsoft.com/office/drawing/2014/main" id="{AB33B697-F549-4328-865E-46B1B122B3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68452" y="2571750"/>
            <a:ext cx="2905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27" name="Abgerundetes Rechteck 29">
            <a:extLst>
              <a:ext uri="{FF2B5EF4-FFF2-40B4-BE49-F238E27FC236}">
                <a16:creationId xmlns:a16="http://schemas.microsoft.com/office/drawing/2014/main" id="{AA123392-7D08-41CD-944D-C7EE2BE02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215" y="2057400"/>
            <a:ext cx="3223430" cy="135570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00CC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29" name="Line 17">
            <a:extLst>
              <a:ext uri="{FF2B5EF4-FFF2-40B4-BE49-F238E27FC236}">
                <a16:creationId xmlns:a16="http://schemas.microsoft.com/office/drawing/2014/main" id="{B6F652BE-A224-4F0B-8FDC-7DF14E55A25E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8430" y="5270675"/>
            <a:ext cx="5907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0" name="Text Box 18">
            <a:extLst>
              <a:ext uri="{FF2B5EF4-FFF2-40B4-BE49-F238E27FC236}">
                <a16:creationId xmlns:a16="http://schemas.microsoft.com/office/drawing/2014/main" id="{D83AABB2-48F8-47EA-87C0-4DF7265CF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56473" y="5311950"/>
            <a:ext cx="1005212" cy="70788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Time /</a:t>
            </a:r>
            <a:br>
              <a:rPr lang="de-DE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rgbClr val="00B0F0"/>
                </a:solidFill>
              </a:rPr>
              <a:t>В</a:t>
            </a:r>
            <a:r>
              <a:rPr lang="ru-RU" sz="2000" b="1" dirty="0" smtClean="0">
                <a:solidFill>
                  <a:srgbClr val="00B0F0"/>
                </a:solidFill>
              </a:rPr>
              <a:t>ремя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31" name="Line 19">
            <a:extLst>
              <a:ext uri="{FF2B5EF4-FFF2-40B4-BE49-F238E27FC236}">
                <a16:creationId xmlns:a16="http://schemas.microsoft.com/office/drawing/2014/main" id="{201A64FB-4889-43DE-817B-F6359BA54F3D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3680" y="4226100"/>
            <a:ext cx="0" cy="2003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2" name="Text Box 20">
            <a:extLst>
              <a:ext uri="{FF2B5EF4-FFF2-40B4-BE49-F238E27FC236}">
                <a16:creationId xmlns:a16="http://schemas.microsoft.com/office/drawing/2014/main" id="{570C6E91-8D52-4EE8-9067-0D475E87F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2952" y="3786363"/>
            <a:ext cx="3076227" cy="40011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sz="2000" b="1" dirty="0">
                <a:solidFill>
                  <a:schemeClr val="tx1"/>
                </a:solidFill>
              </a:rPr>
              <a:t>Deviation / </a:t>
            </a:r>
            <a:r>
              <a:rPr lang="ru-RU" sz="2000" b="1" dirty="0">
                <a:solidFill>
                  <a:srgbClr val="00B0F0"/>
                </a:solidFill>
              </a:rPr>
              <a:t>О</a:t>
            </a:r>
            <a:r>
              <a:rPr lang="ru-RU" sz="2000" b="1" dirty="0" smtClean="0">
                <a:solidFill>
                  <a:srgbClr val="00B0F0"/>
                </a:solidFill>
              </a:rPr>
              <a:t>тклонение</a:t>
            </a:r>
            <a:endParaRPr lang="de-DE" sz="2000" b="1" dirty="0">
              <a:solidFill>
                <a:srgbClr val="00B0F0"/>
              </a:solidFill>
            </a:endParaRPr>
          </a:p>
        </p:txBody>
      </p:sp>
      <p:sp>
        <p:nvSpPr>
          <p:cNvPr id="33" name="Text Box 21">
            <a:extLst>
              <a:ext uri="{FF2B5EF4-FFF2-40B4-BE49-F238E27FC236}">
                <a16:creationId xmlns:a16="http://schemas.microsoft.com/office/drawing/2014/main" id="{688D8C9F-0223-44AB-BFD5-7185D2CA7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333" y="4646815"/>
            <a:ext cx="464878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de-DE" sz="2000" dirty="0">
                <a:solidFill>
                  <a:schemeClr val="tx1"/>
                </a:solidFill>
              </a:rPr>
              <a:t>Value </a:t>
            </a:r>
            <a:r>
              <a:rPr lang="de-DE" sz="2000" dirty="0" err="1">
                <a:solidFill>
                  <a:schemeClr val="tx1"/>
                </a:solidFill>
              </a:rPr>
              <a:t>of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the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standard</a:t>
            </a:r>
            <a:endParaRPr lang="de-DE" sz="2000" dirty="0">
              <a:solidFill>
                <a:schemeClr val="tx1"/>
              </a:solidFill>
            </a:endParaRPr>
          </a:p>
          <a:p>
            <a:pPr algn="r" eaLnBrk="1" hangingPunct="1">
              <a:spcBef>
                <a:spcPct val="0"/>
              </a:spcBef>
            </a:pPr>
            <a:r>
              <a:rPr lang="de-DE" sz="2000" dirty="0" err="1">
                <a:solidFill>
                  <a:schemeClr val="tx1"/>
                </a:solidFill>
              </a:rPr>
              <a:t>as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reference</a:t>
            </a:r>
            <a:r>
              <a:rPr lang="de-DE" sz="2000" dirty="0">
                <a:solidFill>
                  <a:schemeClr val="tx1"/>
                </a:solidFill>
              </a:rPr>
              <a:t/>
            </a:r>
            <a:br>
              <a:rPr lang="de-DE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Значение эталона в качестве опорного </a:t>
            </a:r>
            <a:r>
              <a:rPr lang="ru-RU" sz="2000" dirty="0" smtClean="0">
                <a:solidFill>
                  <a:srgbClr val="00B0F0"/>
                </a:solidFill>
              </a:rPr>
              <a:t>значения</a:t>
            </a:r>
            <a:endParaRPr lang="de-DE" sz="2000" dirty="0">
              <a:solidFill>
                <a:srgbClr val="00B0F0"/>
              </a:solidFill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3BC978B2-339B-4485-9424-F3D01D60E1A5}"/>
              </a:ext>
            </a:extLst>
          </p:cNvPr>
          <p:cNvSpPr>
            <a:spLocks/>
          </p:cNvSpPr>
          <p:nvPr/>
        </p:nvSpPr>
        <p:spPr bwMode="auto">
          <a:xfrm>
            <a:off x="5605742" y="4827763"/>
            <a:ext cx="5326063" cy="1300162"/>
          </a:xfrm>
          <a:custGeom>
            <a:avLst/>
            <a:gdLst>
              <a:gd name="T0" fmla="*/ 0 w 3547"/>
              <a:gd name="T1" fmla="*/ 2147483647 h 371"/>
              <a:gd name="T2" fmla="*/ 2147483647 w 3547"/>
              <a:gd name="T3" fmla="*/ 2147483647 h 371"/>
              <a:gd name="T4" fmla="*/ 2147483647 w 3547"/>
              <a:gd name="T5" fmla="*/ 2147483647 h 371"/>
              <a:gd name="T6" fmla="*/ 2147483647 w 3547"/>
              <a:gd name="T7" fmla="*/ 2147483647 h 371"/>
              <a:gd name="T8" fmla="*/ 2147483647 w 3547"/>
              <a:gd name="T9" fmla="*/ 2147483647 h 371"/>
              <a:gd name="T10" fmla="*/ 2147483647 w 3547"/>
              <a:gd name="T11" fmla="*/ 2147483647 h 371"/>
              <a:gd name="T12" fmla="*/ 2147483647 w 3547"/>
              <a:gd name="T13" fmla="*/ 2147483647 h 371"/>
              <a:gd name="T14" fmla="*/ 2147483647 w 3547"/>
              <a:gd name="T15" fmla="*/ 2147483647 h 371"/>
              <a:gd name="T16" fmla="*/ 2147483647 w 3547"/>
              <a:gd name="T17" fmla="*/ 2147483647 h 371"/>
              <a:gd name="T18" fmla="*/ 2147483647 w 3547"/>
              <a:gd name="T19" fmla="*/ 2147483647 h 371"/>
              <a:gd name="T20" fmla="*/ 2147483647 w 3547"/>
              <a:gd name="T21" fmla="*/ 2147483647 h 371"/>
              <a:gd name="T22" fmla="*/ 2147483647 w 3547"/>
              <a:gd name="T23" fmla="*/ 2147483647 h 371"/>
              <a:gd name="T24" fmla="*/ 2147483647 w 3547"/>
              <a:gd name="T25" fmla="*/ 2147483647 h 371"/>
              <a:gd name="T26" fmla="*/ 2147483647 w 3547"/>
              <a:gd name="T27" fmla="*/ 2147483647 h 371"/>
              <a:gd name="T28" fmla="*/ 2147483647 w 3547"/>
              <a:gd name="T29" fmla="*/ 2147483647 h 371"/>
              <a:gd name="T30" fmla="*/ 2147483647 w 3547"/>
              <a:gd name="T31" fmla="*/ 2147483647 h 371"/>
              <a:gd name="T32" fmla="*/ 2147483647 w 3547"/>
              <a:gd name="T33" fmla="*/ 2147483647 h 3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547"/>
              <a:gd name="T52" fmla="*/ 0 h 371"/>
              <a:gd name="T53" fmla="*/ 3547 w 3547"/>
              <a:gd name="T54" fmla="*/ 371 h 37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547" h="371">
                <a:moveTo>
                  <a:pt x="0" y="78"/>
                </a:moveTo>
                <a:cubicBezTo>
                  <a:pt x="157" y="73"/>
                  <a:pt x="238" y="82"/>
                  <a:pt x="366" y="51"/>
                </a:cubicBezTo>
                <a:cubicBezTo>
                  <a:pt x="393" y="32"/>
                  <a:pt x="420" y="23"/>
                  <a:pt x="448" y="5"/>
                </a:cubicBezTo>
                <a:cubicBezTo>
                  <a:pt x="533" y="8"/>
                  <a:pt x="680" y="0"/>
                  <a:pt x="786" y="23"/>
                </a:cubicBezTo>
                <a:cubicBezTo>
                  <a:pt x="826" y="32"/>
                  <a:pt x="858" y="56"/>
                  <a:pt x="896" y="69"/>
                </a:cubicBezTo>
                <a:cubicBezTo>
                  <a:pt x="980" y="153"/>
                  <a:pt x="1042" y="142"/>
                  <a:pt x="1161" y="151"/>
                </a:cubicBezTo>
                <a:cubicBezTo>
                  <a:pt x="1341" y="209"/>
                  <a:pt x="1541" y="151"/>
                  <a:pt x="1728" y="188"/>
                </a:cubicBezTo>
                <a:cubicBezTo>
                  <a:pt x="1757" y="217"/>
                  <a:pt x="1781" y="230"/>
                  <a:pt x="1819" y="243"/>
                </a:cubicBezTo>
                <a:cubicBezTo>
                  <a:pt x="1825" y="249"/>
                  <a:pt x="1830" y="257"/>
                  <a:pt x="1838" y="261"/>
                </a:cubicBezTo>
                <a:cubicBezTo>
                  <a:pt x="1855" y="269"/>
                  <a:pt x="1893" y="279"/>
                  <a:pt x="1893" y="279"/>
                </a:cubicBezTo>
                <a:cubicBezTo>
                  <a:pt x="1931" y="319"/>
                  <a:pt x="1894" y="288"/>
                  <a:pt x="1984" y="307"/>
                </a:cubicBezTo>
                <a:cubicBezTo>
                  <a:pt x="2003" y="311"/>
                  <a:pt x="2021" y="319"/>
                  <a:pt x="2039" y="325"/>
                </a:cubicBezTo>
                <a:cubicBezTo>
                  <a:pt x="2057" y="331"/>
                  <a:pt x="2094" y="343"/>
                  <a:pt x="2094" y="343"/>
                </a:cubicBezTo>
                <a:cubicBezTo>
                  <a:pt x="2380" y="338"/>
                  <a:pt x="2470" y="371"/>
                  <a:pt x="2670" y="307"/>
                </a:cubicBezTo>
                <a:cubicBezTo>
                  <a:pt x="2702" y="284"/>
                  <a:pt x="2741" y="265"/>
                  <a:pt x="2779" y="252"/>
                </a:cubicBezTo>
                <a:cubicBezTo>
                  <a:pt x="2802" y="230"/>
                  <a:pt x="2823" y="225"/>
                  <a:pt x="2853" y="215"/>
                </a:cubicBezTo>
                <a:cubicBezTo>
                  <a:pt x="3084" y="231"/>
                  <a:pt x="3313" y="243"/>
                  <a:pt x="3547" y="243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5" name="Line 24">
            <a:extLst>
              <a:ext uri="{FF2B5EF4-FFF2-40B4-BE49-F238E27FC236}">
                <a16:creationId xmlns:a16="http://schemas.microsoft.com/office/drawing/2014/main" id="{2204C564-2DDD-4B14-84DA-E29E644E9B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7117" y="4849988"/>
            <a:ext cx="0" cy="4206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6" name="Text Box 25">
            <a:extLst>
              <a:ext uri="{FF2B5EF4-FFF2-40B4-BE49-F238E27FC236}">
                <a16:creationId xmlns:a16="http://schemas.microsoft.com/office/drawing/2014/main" id="{DD946F81-8959-4DB3-A359-20EA9C057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447" y="5278613"/>
            <a:ext cx="1998304" cy="9233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de-DE" dirty="0">
                <a:solidFill>
                  <a:schemeClr val="tx1"/>
                </a:solidFill>
              </a:rPr>
              <a:t>Date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dirty="0" err="1">
                <a:solidFill>
                  <a:schemeClr val="tx1"/>
                </a:solidFill>
              </a:rPr>
              <a:t>calibration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ru-RU" dirty="0">
                <a:solidFill>
                  <a:srgbClr val="00B0F0"/>
                </a:solidFill>
              </a:rPr>
              <a:t>Дата калибровки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37" name="Line 26">
            <a:extLst>
              <a:ext uri="{FF2B5EF4-FFF2-40B4-BE49-F238E27FC236}">
                <a16:creationId xmlns:a16="http://schemas.microsoft.com/office/drawing/2014/main" id="{29BEF181-352B-44F0-B3C2-E9CC4A0D73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70767" y="5270675"/>
            <a:ext cx="2905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8" name="Abgerundetes Rechteck 29">
            <a:extLst>
              <a:ext uri="{FF2B5EF4-FFF2-40B4-BE49-F238E27FC236}">
                <a16:creationId xmlns:a16="http://schemas.microsoft.com/office/drawing/2014/main" id="{5B065A5C-F142-46A4-AA7E-D753FBF1E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8530" y="4756325"/>
            <a:ext cx="263525" cy="576263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00CC0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BCFDC5B1-3F08-4BA6-9483-B1366E6D611A}"/>
              </a:ext>
            </a:extLst>
          </p:cNvPr>
          <p:cNvSpPr txBox="1"/>
          <p:nvPr/>
        </p:nvSpPr>
        <p:spPr>
          <a:xfrm>
            <a:off x="1036632" y="3940018"/>
            <a:ext cx="352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6E4C6C26-70AC-4AB0-920D-8908DFBF7E1B}"/>
              </a:ext>
            </a:extLst>
          </p:cNvPr>
          <p:cNvSpPr txBox="1"/>
          <p:nvPr/>
        </p:nvSpPr>
        <p:spPr>
          <a:xfrm>
            <a:off x="1036632" y="1296342"/>
            <a:ext cx="312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41" name="Line 28">
            <a:extLst>
              <a:ext uri="{FF2B5EF4-FFF2-40B4-BE49-F238E27FC236}">
                <a16:creationId xmlns:a16="http://schemas.microsoft.com/office/drawing/2014/main" id="{5E53FBD8-2480-4E40-A83C-14F6051A6E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78913" y="1649837"/>
            <a:ext cx="570388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42" name="Line 29">
            <a:extLst>
              <a:ext uri="{FF2B5EF4-FFF2-40B4-BE49-F238E27FC236}">
                <a16:creationId xmlns:a16="http://schemas.microsoft.com/office/drawing/2014/main" id="{156D0F21-0EB6-4414-A78D-B9C295E942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66213" y="3487120"/>
            <a:ext cx="5703888" cy="142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43" name="Text Box 30">
            <a:extLst>
              <a:ext uri="{FF2B5EF4-FFF2-40B4-BE49-F238E27FC236}">
                <a16:creationId xmlns:a16="http://schemas.microsoft.com/office/drawing/2014/main" id="{C6F42A25-4DB3-4F4A-A419-969500FD4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3401" y="1422825"/>
            <a:ext cx="952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 dirty="0">
                <a:latin typeface="Arial" pitchFamily="34" charset="0"/>
                <a:cs typeface="Arial" pitchFamily="34" charset="0"/>
              </a:rPr>
              <a:t>+MPE </a:t>
            </a:r>
          </a:p>
        </p:txBody>
      </p:sp>
      <p:sp>
        <p:nvSpPr>
          <p:cNvPr id="44" name="Text Box 31">
            <a:extLst>
              <a:ext uri="{FF2B5EF4-FFF2-40B4-BE49-F238E27FC236}">
                <a16:creationId xmlns:a16="http://schemas.microsoft.com/office/drawing/2014/main" id="{4D5A7A90-C7A4-4736-8DE6-7832B5275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901" y="3295033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de-DE" sz="2000">
                <a:latin typeface="Arial" pitchFamily="34" charset="0"/>
                <a:cs typeface="Arial" pitchFamily="34" charset="0"/>
              </a:rPr>
              <a:t>-MPE </a:t>
            </a:r>
          </a:p>
        </p:txBody>
      </p:sp>
      <p:sp>
        <p:nvSpPr>
          <p:cNvPr id="45" name="Line 24">
            <a:extLst>
              <a:ext uri="{FF2B5EF4-FFF2-40B4-BE49-F238E27FC236}">
                <a16:creationId xmlns:a16="http://schemas.microsoft.com/office/drawing/2014/main" id="{3CCDE3ED-C523-4CCA-991B-5D43D3CDB23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16561" y="2567353"/>
            <a:ext cx="15219" cy="75355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46" name="Line 24">
            <a:extLst>
              <a:ext uri="{FF2B5EF4-FFF2-40B4-BE49-F238E27FC236}">
                <a16:creationId xmlns:a16="http://schemas.microsoft.com/office/drawing/2014/main" id="{87D94778-C9B4-4DC2-843B-435F3987F6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431805" y="5275449"/>
            <a:ext cx="3176" cy="744381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 type="triangle"/>
            <a:tailEnd type="none" w="med" len="med"/>
          </a:ln>
        </p:spPr>
        <p:txBody>
          <a:bodyPr wrap="square"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de-DE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1F49689C-06E8-41AE-9F65-027305A07AD8}"/>
              </a:ext>
            </a:extLst>
          </p:cNvPr>
          <p:cNvSpPr/>
          <p:nvPr/>
        </p:nvSpPr>
        <p:spPr>
          <a:xfrm>
            <a:off x="9284677" y="5143500"/>
            <a:ext cx="334107" cy="1055863"/>
          </a:xfrm>
          <a:prstGeom prst="roundRect">
            <a:avLst/>
          </a:prstGeom>
          <a:noFill/>
          <a:ln w="38100">
            <a:solidFill>
              <a:srgbClr val="00C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999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7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26F2CC6-97DF-4112-8EFE-F239BDF27FA5}"/>
              </a:ext>
            </a:extLst>
          </p:cNvPr>
          <p:cNvSpPr/>
          <p:nvPr/>
        </p:nvSpPr>
        <p:spPr>
          <a:xfrm>
            <a:off x="384519" y="285054"/>
            <a:ext cx="441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Understanding / </a:t>
            </a:r>
            <a:r>
              <a:rPr lang="ru-RU" sz="2800" dirty="0"/>
              <a:t>П</a:t>
            </a:r>
            <a:r>
              <a:rPr lang="ru-RU" sz="2800" dirty="0" smtClean="0"/>
              <a:t>онимание</a:t>
            </a:r>
            <a:endParaRPr lang="de-DE" sz="28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213E9E7-E39F-4F66-AE4E-79FDFD9C1D2D}"/>
              </a:ext>
            </a:extLst>
          </p:cNvPr>
          <p:cNvSpPr txBox="1"/>
          <p:nvPr/>
        </p:nvSpPr>
        <p:spPr>
          <a:xfrm>
            <a:off x="6868656" y="1297172"/>
            <a:ext cx="3525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Calibration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алибровка</a:t>
            </a:r>
            <a:r>
              <a:rPr lang="de-DE" sz="2400" b="1" dirty="0" smtClean="0">
                <a:solidFill>
                  <a:srgbClr val="00B0F0"/>
                </a:solidFill>
              </a:rPr>
              <a:t>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B006CBB-AE0B-4023-898B-F6A700CACFE7}"/>
              </a:ext>
            </a:extLst>
          </p:cNvPr>
          <p:cNvSpPr txBox="1"/>
          <p:nvPr/>
        </p:nvSpPr>
        <p:spPr>
          <a:xfrm>
            <a:off x="1881525" y="1292588"/>
            <a:ext cx="3125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Verification</a:t>
            </a:r>
            <a:r>
              <a:rPr lang="de-DE" sz="2400" b="1" dirty="0"/>
              <a:t> / </a:t>
            </a:r>
            <a:r>
              <a:rPr lang="ru-RU" sz="2400" b="1" dirty="0">
                <a:solidFill>
                  <a:srgbClr val="00B0F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оверка </a:t>
            </a:r>
            <a:endParaRPr lang="de-DE" sz="2400" b="1" dirty="0">
              <a:solidFill>
                <a:srgbClr val="00B0F0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6AFC100-F32C-4CB5-B23A-18231CF69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50" y="2074985"/>
            <a:ext cx="4996281" cy="368475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4036C53-42FE-4DB1-95B2-5E0898638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78322"/>
            <a:ext cx="5522132" cy="3681421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6B7A5A10-6F3A-4DB8-9C8D-4E4483B5F5E3}"/>
              </a:ext>
            </a:extLst>
          </p:cNvPr>
          <p:cNvSpPr txBox="1"/>
          <p:nvPr/>
        </p:nvSpPr>
        <p:spPr>
          <a:xfrm>
            <a:off x="1592482" y="5848395"/>
            <a:ext cx="9683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Usually</a:t>
            </a:r>
            <a:r>
              <a:rPr lang="de-DE" sz="2400" dirty="0"/>
              <a:t> </a:t>
            </a:r>
            <a:r>
              <a:rPr lang="de-DE" sz="2400" dirty="0" err="1"/>
              <a:t>totally</a:t>
            </a:r>
            <a:r>
              <a:rPr lang="de-DE" sz="2400" dirty="0"/>
              <a:t> different </a:t>
            </a:r>
            <a:r>
              <a:rPr lang="de-DE" sz="2400" dirty="0" err="1"/>
              <a:t>use</a:t>
            </a:r>
            <a:r>
              <a:rPr lang="de-DE" sz="2400" dirty="0"/>
              <a:t> / </a:t>
            </a:r>
            <a:r>
              <a:rPr lang="ru-RU" sz="2400" dirty="0">
                <a:solidFill>
                  <a:srgbClr val="00B0F0"/>
                </a:solidFill>
              </a:rPr>
              <a:t>Обычно совершенно другое использование</a:t>
            </a:r>
            <a:r>
              <a:rPr lang="de-DE" sz="2400" dirty="0">
                <a:solidFill>
                  <a:srgbClr val="00B0F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1278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8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74D0BA7-3682-472A-91C9-E286B18486E7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93A0545-F4A8-439D-BEF9-BD75F1099AEE}"/>
              </a:ext>
            </a:extLst>
          </p:cNvPr>
          <p:cNvSpPr/>
          <p:nvPr/>
        </p:nvSpPr>
        <p:spPr>
          <a:xfrm>
            <a:off x="1081454" y="1391253"/>
            <a:ext cx="95044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Note: </a:t>
            </a:r>
            <a:r>
              <a:rPr lang="en-US" sz="2400" dirty="0"/>
              <a:t>This Document focuses on the determination of </a:t>
            </a:r>
            <a:r>
              <a:rPr lang="en-US" sz="2400" b="1" u="sng" dirty="0"/>
              <a:t>calibration intervals </a:t>
            </a:r>
            <a:r>
              <a:rPr lang="en-US" sz="2400" dirty="0"/>
              <a:t>of measuring instruments. </a:t>
            </a:r>
            <a:br>
              <a:rPr lang="en-US" sz="2400" dirty="0"/>
            </a:br>
            <a:r>
              <a:rPr lang="en-US" sz="2400" dirty="0"/>
              <a:t>The methods described can also be used in an appropriate manner for reference standards, working standards, etc., which are under the control of the laboratory.</a:t>
            </a: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404456A-E4D0-40FD-B2CA-C899B61DE931}"/>
              </a:ext>
            </a:extLst>
          </p:cNvPr>
          <p:cNvSpPr/>
          <p:nvPr/>
        </p:nvSpPr>
        <p:spPr>
          <a:xfrm>
            <a:off x="1081454" y="3589329"/>
            <a:ext cx="101111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</a:rPr>
              <a:t>Примечание</a:t>
            </a:r>
            <a:r>
              <a:rPr lang="de-DE" sz="2400" b="1" dirty="0">
                <a:solidFill>
                  <a:srgbClr val="00B0F0"/>
                </a:solidFill>
              </a:rPr>
              <a:t>:</a:t>
            </a:r>
            <a:r>
              <a:rPr lang="ru-RU" sz="2400" b="1" dirty="0">
                <a:solidFill>
                  <a:srgbClr val="00B0F0"/>
                </a:solidFill>
              </a:rPr>
              <a:t> </a:t>
            </a:r>
            <a:r>
              <a:rPr lang="ru-RU" sz="2400" dirty="0" smtClean="0">
                <a:solidFill>
                  <a:srgbClr val="00B0F0"/>
                </a:solidFill>
              </a:rPr>
              <a:t>Данный </a:t>
            </a:r>
            <a:r>
              <a:rPr lang="ru-RU" sz="2400" dirty="0">
                <a:solidFill>
                  <a:srgbClr val="00B0F0"/>
                </a:solidFill>
              </a:rPr>
              <a:t>документ посвящен определению </a:t>
            </a:r>
            <a:r>
              <a:rPr lang="ru-RU" sz="2400" b="1" u="sng" dirty="0" err="1" smtClean="0">
                <a:solidFill>
                  <a:srgbClr val="00B0F0"/>
                </a:solidFill>
              </a:rPr>
              <a:t>межкалибровочных</a:t>
            </a:r>
            <a:r>
              <a:rPr lang="ru-RU" sz="2400" u="sng" dirty="0" smtClean="0">
                <a:solidFill>
                  <a:srgbClr val="00B0F0"/>
                </a:solidFill>
              </a:rPr>
              <a:t> </a:t>
            </a:r>
            <a:r>
              <a:rPr lang="ru-RU" sz="2400" b="1" u="sng" dirty="0" smtClean="0">
                <a:solidFill>
                  <a:srgbClr val="00B0F0"/>
                </a:solidFill>
              </a:rPr>
              <a:t>интервалов </a:t>
            </a:r>
            <a:r>
              <a:rPr lang="ru-RU" sz="2400" dirty="0" smtClean="0">
                <a:solidFill>
                  <a:srgbClr val="00B0F0"/>
                </a:solidFill>
              </a:rPr>
              <a:t>средств </a:t>
            </a:r>
            <a:r>
              <a:rPr lang="ru-RU" sz="2400" dirty="0">
                <a:solidFill>
                  <a:srgbClr val="00B0F0"/>
                </a:solidFill>
              </a:rPr>
              <a:t>измерений. </a:t>
            </a:r>
            <a:r>
              <a:rPr lang="de-DE" sz="2400" dirty="0">
                <a:solidFill>
                  <a:srgbClr val="00B0F0"/>
                </a:solidFill>
              </a:rPr>
              <a:t/>
            </a:r>
            <a:br>
              <a:rPr lang="de-DE" sz="2400" dirty="0">
                <a:solidFill>
                  <a:srgbClr val="00B0F0"/>
                </a:solidFill>
              </a:rPr>
            </a:br>
            <a:r>
              <a:rPr lang="ru-RU" sz="2400" dirty="0">
                <a:solidFill>
                  <a:srgbClr val="00B0F0"/>
                </a:solidFill>
              </a:rPr>
              <a:t>О</a:t>
            </a:r>
            <a:r>
              <a:rPr lang="ru-RU" sz="2400" dirty="0" smtClean="0">
                <a:solidFill>
                  <a:srgbClr val="00B0F0"/>
                </a:solidFill>
              </a:rPr>
              <a:t>писанные </a:t>
            </a:r>
            <a:r>
              <a:rPr lang="ru-RU" sz="2400" dirty="0">
                <a:solidFill>
                  <a:srgbClr val="00B0F0"/>
                </a:solidFill>
              </a:rPr>
              <a:t>методы можно соответствующим образом </a:t>
            </a:r>
            <a:r>
              <a:rPr lang="ru-RU" sz="2400" dirty="0" smtClean="0">
                <a:solidFill>
                  <a:srgbClr val="00B0F0"/>
                </a:solidFill>
              </a:rPr>
              <a:t>применять</a:t>
            </a:r>
            <a:r>
              <a:rPr lang="ru-RU" sz="2400" dirty="0" smtClean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B0F0"/>
                </a:solidFill>
              </a:rPr>
              <a:t>для </a:t>
            </a:r>
            <a:r>
              <a:rPr lang="ru-RU" sz="2400" dirty="0" smtClean="0">
                <a:solidFill>
                  <a:srgbClr val="00B0F0"/>
                </a:solidFill>
              </a:rPr>
              <a:t>первичных эталонов, </a:t>
            </a:r>
            <a:r>
              <a:rPr lang="ru-RU" sz="2400" dirty="0">
                <a:solidFill>
                  <a:srgbClr val="00B0F0"/>
                </a:solidFill>
              </a:rPr>
              <a:t>рабочих </a:t>
            </a:r>
            <a:r>
              <a:rPr lang="ru-RU" sz="2400" dirty="0" smtClean="0">
                <a:solidFill>
                  <a:srgbClr val="00B0F0"/>
                </a:solidFill>
              </a:rPr>
              <a:t>эталонов </a:t>
            </a:r>
            <a:r>
              <a:rPr lang="ru-RU" sz="2400" dirty="0">
                <a:solidFill>
                  <a:srgbClr val="00B0F0"/>
                </a:solidFill>
              </a:rPr>
              <a:t>и т. </a:t>
            </a:r>
            <a:r>
              <a:rPr lang="ru-RU" sz="2400" dirty="0" smtClean="0">
                <a:solidFill>
                  <a:srgbClr val="00B0F0"/>
                </a:solidFill>
              </a:rPr>
              <a:t>п., </a:t>
            </a:r>
            <a:r>
              <a:rPr lang="ru-RU" sz="2400" dirty="0" smtClean="0">
                <a:solidFill>
                  <a:srgbClr val="00B0F0"/>
                </a:solidFill>
              </a:rPr>
              <a:t>находящихся </a:t>
            </a:r>
            <a:r>
              <a:rPr lang="ru-RU" sz="2400" dirty="0" smtClean="0">
                <a:solidFill>
                  <a:srgbClr val="00B0F0"/>
                </a:solidFill>
              </a:rPr>
              <a:t>под </a:t>
            </a:r>
            <a:r>
              <a:rPr lang="ru-RU" sz="2400" dirty="0">
                <a:solidFill>
                  <a:srgbClr val="00B0F0"/>
                </a:solidFill>
              </a:rPr>
              <a:t>контролем лаборатории.</a:t>
            </a:r>
            <a:endParaRPr lang="de-DE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39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D70AA-D621-4811-80F0-24E4CE60C2B8}" type="slidenum">
              <a:rPr lang="de-DE" smtClean="0"/>
              <a:t>9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84519" y="28505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endParaRPr lang="de-DE" sz="28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4F034F0-C109-461F-A708-F1DFD9575251}"/>
              </a:ext>
            </a:extLst>
          </p:cNvPr>
          <p:cNvSpPr/>
          <p:nvPr/>
        </p:nvSpPr>
        <p:spPr>
          <a:xfrm>
            <a:off x="384519" y="285054"/>
            <a:ext cx="362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de-DE" sz="2800" dirty="0"/>
              <a:t>OIML D10 / </a:t>
            </a:r>
            <a:r>
              <a:rPr lang="ru-RU" sz="2800" dirty="0">
                <a:solidFill>
                  <a:srgbClr val="00B0F0"/>
                </a:solidFill>
              </a:rPr>
              <a:t>МОЗМ </a:t>
            </a:r>
            <a:r>
              <a:rPr lang="en-US" sz="2800" dirty="0" smtClean="0">
                <a:solidFill>
                  <a:srgbClr val="00B0F0"/>
                </a:solidFill>
              </a:rPr>
              <a:t>D</a:t>
            </a:r>
            <a:r>
              <a:rPr lang="ru-RU" sz="2800" dirty="0" smtClean="0">
                <a:solidFill>
                  <a:srgbClr val="00B0F0"/>
                </a:solidFill>
              </a:rPr>
              <a:t>10</a:t>
            </a:r>
            <a:endParaRPr lang="de-DE" sz="2800" dirty="0">
              <a:solidFill>
                <a:srgbClr val="00B0F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BC24F0F-CA84-4186-BB5C-3D38CC906592}"/>
              </a:ext>
            </a:extLst>
          </p:cNvPr>
          <p:cNvSpPr txBox="1"/>
          <p:nvPr/>
        </p:nvSpPr>
        <p:spPr>
          <a:xfrm>
            <a:off x="272098" y="1052026"/>
            <a:ext cx="12169870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300" dirty="0" err="1"/>
              <a:t>Factors</a:t>
            </a:r>
            <a:r>
              <a:rPr lang="de-DE" sz="2300" dirty="0"/>
              <a:t> </a:t>
            </a:r>
            <a:r>
              <a:rPr lang="de-DE" sz="2300" dirty="0" err="1"/>
              <a:t>influencing</a:t>
            </a:r>
            <a:r>
              <a:rPr lang="de-DE" sz="2300" dirty="0"/>
              <a:t> </a:t>
            </a:r>
            <a:r>
              <a:rPr lang="de-DE" sz="2300" dirty="0" err="1"/>
              <a:t>the</a:t>
            </a:r>
            <a:r>
              <a:rPr lang="de-DE" sz="2300" dirty="0"/>
              <a:t> </a:t>
            </a:r>
            <a:r>
              <a:rPr lang="de-DE" sz="2300" dirty="0" err="1"/>
              <a:t>calibration</a:t>
            </a:r>
            <a:r>
              <a:rPr lang="de-DE" sz="2300" dirty="0"/>
              <a:t> </a:t>
            </a:r>
            <a:r>
              <a:rPr lang="de-DE" sz="2300" dirty="0" err="1"/>
              <a:t>interval</a:t>
            </a:r>
            <a:r>
              <a:rPr lang="de-DE" sz="2300" dirty="0"/>
              <a:t> </a:t>
            </a:r>
            <a:r>
              <a:rPr lang="de-DE" sz="2300" dirty="0" smtClean="0"/>
              <a:t>/</a:t>
            </a:r>
            <a:r>
              <a:rPr lang="ru-RU" sz="2300" dirty="0" smtClean="0">
                <a:solidFill>
                  <a:srgbClr val="00B0F0"/>
                </a:solidFill>
              </a:rPr>
              <a:t>Факторы</a:t>
            </a:r>
            <a:r>
              <a:rPr lang="ru-RU" sz="2300" dirty="0">
                <a:solidFill>
                  <a:srgbClr val="00B0F0"/>
                </a:solidFill>
              </a:rPr>
              <a:t>, влияющие на </a:t>
            </a:r>
            <a:r>
              <a:rPr lang="ru-RU" sz="2300" dirty="0" err="1" smtClean="0">
                <a:solidFill>
                  <a:srgbClr val="00B0F0"/>
                </a:solidFill>
              </a:rPr>
              <a:t>межкалибровочный</a:t>
            </a:r>
            <a:r>
              <a:rPr lang="ru-RU" sz="2300" dirty="0" smtClean="0">
                <a:solidFill>
                  <a:srgbClr val="00B0F0"/>
                </a:solidFill>
              </a:rPr>
              <a:t> интервал</a:t>
            </a:r>
            <a:endParaRPr lang="de-DE" sz="2300" dirty="0">
              <a:solidFill>
                <a:srgbClr val="00B0F0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44D67B0-EE0A-4029-9304-49A12CE42D5C}"/>
              </a:ext>
            </a:extLst>
          </p:cNvPr>
          <p:cNvSpPr/>
          <p:nvPr/>
        </p:nvSpPr>
        <p:spPr>
          <a:xfrm>
            <a:off x="384518" y="1587224"/>
            <a:ext cx="1180748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</a:t>
            </a:r>
            <a:r>
              <a:rPr lang="en-US" sz="2000" dirty="0"/>
              <a:t>uncertainty of measurement required or declared by the laboratory;</a:t>
            </a:r>
          </a:p>
          <a:p>
            <a:r>
              <a:rPr lang="en-US" sz="2000" dirty="0"/>
              <a:t>• </a:t>
            </a:r>
            <a:r>
              <a:rPr lang="en-US" sz="2000" b="1" dirty="0"/>
              <a:t>risk of a measuring instrument exceeding the limits of the maximum permissible error when in use;</a:t>
            </a:r>
          </a:p>
          <a:p>
            <a:r>
              <a:rPr lang="en-US" sz="2000" dirty="0"/>
              <a:t>• cost of necessary correction measures when it is found that the instrument was not appropriate over</a:t>
            </a:r>
            <a:br>
              <a:rPr lang="en-US" sz="2000" dirty="0"/>
            </a:br>
            <a:r>
              <a:rPr lang="en-US" sz="2000" dirty="0"/>
              <a:t>    a long period of time;</a:t>
            </a:r>
          </a:p>
          <a:p>
            <a:r>
              <a:rPr lang="de-DE" sz="2000" dirty="0"/>
              <a:t>• type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instrument</a:t>
            </a:r>
            <a:r>
              <a:rPr lang="de-DE" sz="2000" dirty="0"/>
              <a:t>;</a:t>
            </a:r>
          </a:p>
          <a:p>
            <a:r>
              <a:rPr lang="en-US" sz="2000" dirty="0"/>
              <a:t>• </a:t>
            </a:r>
            <a:r>
              <a:rPr lang="en-US" sz="2000" b="1" dirty="0"/>
              <a:t>tendency to wear and drift;</a:t>
            </a:r>
          </a:p>
          <a:p>
            <a:r>
              <a:rPr lang="de-DE" sz="2000" dirty="0"/>
              <a:t>• </a:t>
            </a:r>
            <a:r>
              <a:rPr lang="de-DE" sz="2000" dirty="0" err="1"/>
              <a:t>manufacturer’s</a:t>
            </a:r>
            <a:r>
              <a:rPr lang="de-DE" sz="2000" dirty="0"/>
              <a:t> </a:t>
            </a:r>
            <a:r>
              <a:rPr lang="de-DE" sz="2000" dirty="0" err="1"/>
              <a:t>recommendation</a:t>
            </a:r>
            <a:r>
              <a:rPr lang="de-DE" sz="2000" dirty="0"/>
              <a:t>;</a:t>
            </a:r>
            <a:br>
              <a:rPr lang="de-DE" sz="2000" dirty="0"/>
            </a:br>
            <a:endParaRPr lang="de-DE" sz="1000" dirty="0"/>
          </a:p>
          <a:p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dirty="0" smtClean="0">
                <a:solidFill>
                  <a:srgbClr val="00B0F0"/>
                </a:solidFill>
              </a:rPr>
              <a:t>неопределенность </a:t>
            </a:r>
            <a:r>
              <a:rPr lang="ru-RU" sz="2000" dirty="0">
                <a:solidFill>
                  <a:srgbClr val="00B0F0"/>
                </a:solidFill>
              </a:rPr>
              <a:t>измерения, требуемая или заявленная лабораторией;</a:t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b="1" dirty="0">
                <a:solidFill>
                  <a:srgbClr val="00B0F0"/>
                </a:solidFill>
              </a:rPr>
              <a:t>риск </a:t>
            </a:r>
            <a:r>
              <a:rPr lang="ru-RU" sz="2000" b="1" dirty="0" smtClean="0">
                <a:solidFill>
                  <a:srgbClr val="00B0F0"/>
                </a:solidFill>
              </a:rPr>
              <a:t>превышения измерительным прибором пределов максимально допустимой погрешности </a:t>
            </a:r>
            <a:r>
              <a:rPr lang="ru-RU" sz="2000" b="1" dirty="0">
                <a:solidFill>
                  <a:srgbClr val="00B0F0"/>
                </a:solidFill>
              </a:rPr>
              <a:t>при использовании;</a:t>
            </a:r>
            <a:br>
              <a:rPr lang="ru-RU" sz="2000" b="1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стоимость необходимых корректирующих мер, когда выясняется, что </a:t>
            </a:r>
            <a:r>
              <a:rPr lang="ru-RU" sz="2000" dirty="0" smtClean="0">
                <a:solidFill>
                  <a:srgbClr val="00B0F0"/>
                </a:solidFill>
              </a:rPr>
              <a:t>в течение длительного времени использовался неподходящий прибор;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тип </a:t>
            </a:r>
            <a:r>
              <a:rPr lang="ru-RU" sz="2000" dirty="0" smtClean="0">
                <a:solidFill>
                  <a:srgbClr val="00B0F0"/>
                </a:solidFill>
              </a:rPr>
              <a:t>прибора;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</a:t>
            </a:r>
            <a:r>
              <a:rPr lang="ru-RU" sz="2000" b="1" dirty="0">
                <a:solidFill>
                  <a:srgbClr val="00B0F0"/>
                </a:solidFill>
              </a:rPr>
              <a:t>склонность к износу и </a:t>
            </a:r>
            <a:r>
              <a:rPr lang="ru-RU" sz="2000" b="1" dirty="0" smtClean="0">
                <a:solidFill>
                  <a:srgbClr val="00B0F0"/>
                </a:solidFill>
              </a:rPr>
              <a:t>дрейфу;</a:t>
            </a:r>
            <a:r>
              <a:rPr lang="ru-RU" sz="2000" dirty="0">
                <a:solidFill>
                  <a:srgbClr val="00B0F0"/>
                </a:solidFill>
              </a:rPr>
              <a:t/>
            </a:r>
            <a:br>
              <a:rPr lang="ru-RU" sz="2000" dirty="0">
                <a:solidFill>
                  <a:srgbClr val="00B0F0"/>
                </a:solidFill>
              </a:rPr>
            </a:br>
            <a:r>
              <a:rPr lang="ru-RU" sz="2000" dirty="0">
                <a:solidFill>
                  <a:srgbClr val="00B0F0"/>
                </a:solidFill>
              </a:rPr>
              <a:t>• рекомендация производителя;</a:t>
            </a:r>
            <a:endParaRPr lang="de-DE" sz="2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9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1205</Words>
  <Application>Microsoft Office PowerPoint</Application>
  <PresentationFormat>Широкоэкранный</PresentationFormat>
  <Paragraphs>222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Ulbig</dc:creator>
  <cp:lastModifiedBy>Казак Светлана Сергеевна</cp:lastModifiedBy>
  <cp:revision>56</cp:revision>
  <dcterms:created xsi:type="dcterms:W3CDTF">2019-09-08T17:16:36Z</dcterms:created>
  <dcterms:modified xsi:type="dcterms:W3CDTF">2019-09-16T12:34:14Z</dcterms:modified>
</cp:coreProperties>
</file>